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7" r:id="rId5"/>
    <p:sldId id="341" r:id="rId6"/>
    <p:sldId id="272" r:id="rId7"/>
    <p:sldId id="342" r:id="rId8"/>
    <p:sldId id="258" r:id="rId9"/>
    <p:sldId id="343" r:id="rId10"/>
    <p:sldId id="271" r:id="rId11"/>
    <p:sldId id="344" r:id="rId12"/>
    <p:sldId id="285" r:id="rId13"/>
    <p:sldId id="345" r:id="rId14"/>
    <p:sldId id="274" r:id="rId15"/>
    <p:sldId id="346" r:id="rId16"/>
    <p:sldId id="318" r:id="rId17"/>
    <p:sldId id="347" r:id="rId18"/>
    <p:sldId id="326" r:id="rId19"/>
    <p:sldId id="348" r:id="rId20"/>
    <p:sldId id="268" r:id="rId21"/>
    <p:sldId id="349" r:id="rId22"/>
    <p:sldId id="329" r:id="rId23"/>
    <p:sldId id="350" r:id="rId24"/>
    <p:sldId id="352" r:id="rId25"/>
    <p:sldId id="334" r:id="rId26"/>
    <p:sldId id="353" r:id="rId27"/>
    <p:sldId id="336" r:id="rId28"/>
    <p:sldId id="337" r:id="rId29"/>
    <p:sldId id="354" r:id="rId30"/>
    <p:sldId id="351" r:id="rId31"/>
    <p:sldId id="355" r:id="rId32"/>
    <p:sldId id="338" r:id="rId33"/>
    <p:sldId id="308" r:id="rId34"/>
    <p:sldId id="309" r:id="rId35"/>
    <p:sldId id="356" r:id="rId36"/>
    <p:sldId id="312" r:id="rId37"/>
    <p:sldId id="357" r:id="rId38"/>
    <p:sldId id="327" r:id="rId39"/>
    <p:sldId id="358" r:id="rId40"/>
    <p:sldId id="339" r:id="rId41"/>
    <p:sldId id="359" r:id="rId42"/>
    <p:sldId id="340" r:id="rId43"/>
    <p:sldId id="332" r:id="rId44"/>
    <p:sldId id="360" r:id="rId45"/>
    <p:sldId id="361" r:id="rId46"/>
    <p:sldId id="3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01B"/>
    <a:srgbClr val="D6C45D"/>
    <a:srgbClr val="8C7923"/>
    <a:srgbClr val="323781"/>
    <a:srgbClr val="343882"/>
    <a:srgbClr val="00B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660"/>
  </p:normalViewPr>
  <p:slideViewPr>
    <p:cSldViewPr snapToGrid="0">
      <p:cViewPr varScale="1">
        <p:scale>
          <a:sx n="114" d="100"/>
          <a:sy n="114" d="100"/>
        </p:scale>
        <p:origin x="246" y="10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EFAF7DB-220E-474B-A306-B18848A2E64E}">
      <dgm:prSet phldrT="[Text]"/>
      <dgm:spPr>
        <a:solidFill>
          <a:schemeClr val="accent5">
            <a:lumMod val="50000"/>
          </a:schemeClr>
        </a:solidFill>
      </dgm:spPr>
      <dgm:t>
        <a:bodyPr/>
        <a:lstStyle/>
        <a:p>
          <a:r>
            <a:rPr lang="en-US" dirty="0"/>
            <a:t>To Do List</a:t>
          </a:r>
        </a:p>
      </dgm:t>
    </dgm:pt>
    <dgm:pt modelId="{ADEA5C60-BA03-45CE-8AE4-87E8350E817F}" type="parTrans" cxnId="{E88E6FD0-5EE8-42CE-8AC4-D71962510EE7}">
      <dgm:prSet/>
      <dgm:spPr/>
      <dgm:t>
        <a:bodyPr/>
        <a:lstStyle/>
        <a:p>
          <a:endParaRPr lang="en-US"/>
        </a:p>
      </dgm:t>
    </dgm:pt>
    <dgm:pt modelId="{8655DB40-16AB-41AF-B7B9-C009642A6E8E}" type="sibTrans" cxnId="{E88E6FD0-5EE8-42CE-8AC4-D71962510EE7}">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EAA4FAF7-2B1B-440D-AB04-52061A8327A8}" type="pres">
      <dgm:prSet presAssocID="{0EFAF7DB-220E-474B-A306-B18848A2E64E}" presName="node" presStyleLbl="node1" presStyleIdx="0" presStyleCnt="1" custScaleX="104897" custLinFactNeighborX="-32594" custLinFactNeighborY="10450">
        <dgm:presLayoutVars>
          <dgm:bulletEnabled val="1"/>
        </dgm:presLayoutVars>
      </dgm:prSet>
      <dgm:spPr>
        <a:prstGeom prst="roundRect">
          <a:avLst/>
        </a:prstGeom>
      </dgm:spPr>
    </dgm:pt>
  </dgm:ptLst>
  <dgm:cxnLst>
    <dgm:cxn modelId="{98E9781F-6C85-4C8B-A8C8-ACC68D56FD26}" type="presOf" srcId="{0EFAF7DB-220E-474B-A306-B18848A2E64E}" destId="{EAA4FAF7-2B1B-440D-AB04-52061A8327A8}" srcOrd="0" destOrd="0" presId="urn:microsoft.com/office/officeart/2005/8/layout/default"/>
    <dgm:cxn modelId="{E88E6FD0-5EE8-42CE-8AC4-D71962510EE7}" srcId="{B842BC11-90CF-49FF-8D61-E8A8AAFE1BB6}" destId="{0EFAF7DB-220E-474B-A306-B18848A2E64E}" srcOrd="0" destOrd="0" parTransId="{ADEA5C60-BA03-45CE-8AE4-87E8350E817F}" sibTransId="{8655DB40-16AB-41AF-B7B9-C009642A6E8E}"/>
    <dgm:cxn modelId="{7095E1F8-4EDE-4430-B07D-B7175589A733}" type="presOf" srcId="{B842BC11-90CF-49FF-8D61-E8A8AAFE1BB6}" destId="{068CCA7D-1404-4068-AB93-6968EFC37502}" srcOrd="0" destOrd="0" presId="urn:microsoft.com/office/officeart/2005/8/layout/default"/>
    <dgm:cxn modelId="{BC5FF21A-43E7-485A-B596-C5AADF327B05}" type="presParOf" srcId="{068CCA7D-1404-4068-AB93-6968EFC37502}" destId="{EAA4FAF7-2B1B-440D-AB04-52061A8327A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9CC583-62E2-403E-8960-1D5C50ECD6FF}">
      <dgm:prSet phldrT="[Text]"/>
      <dgm:spPr>
        <a:solidFill>
          <a:schemeClr val="accent2">
            <a:lumMod val="50000"/>
          </a:schemeClr>
        </a:solidFill>
      </dgm:spPr>
      <dgm:t>
        <a:bodyPr/>
        <a:lstStyle/>
        <a:p>
          <a:r>
            <a:rPr lang="en-US" dirty="0"/>
            <a:t>Conclusion</a:t>
          </a:r>
        </a:p>
      </dgm:t>
    </dgm:pt>
    <dgm:pt modelId="{40339925-9D3E-49AA-9696-D54FE3A717F8}" type="parTrans" cxnId="{AE016FAD-7354-4A54-811A-F94174763A41}">
      <dgm:prSet/>
      <dgm:spPr/>
      <dgm:t>
        <a:bodyPr/>
        <a:lstStyle/>
        <a:p>
          <a:endParaRPr lang="en-US"/>
        </a:p>
      </dgm:t>
    </dgm:pt>
    <dgm:pt modelId="{34AA9C5F-8DFB-4F76-A0C1-82C9B8D00BE8}" type="sibTrans" cxnId="{AE016FAD-7354-4A54-811A-F94174763A4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64FB8210-CAF6-4ED2-AC4E-98D343A25DD5}" type="pres">
      <dgm:prSet presAssocID="{1E9CC583-62E2-403E-8960-1D5C50ECD6FF}" presName="node" presStyleLbl="node1" presStyleIdx="0" presStyleCnt="1" custScaleX="104897" custLinFactNeighborX="9114" custLinFactNeighborY="-1445">
        <dgm:presLayoutVars>
          <dgm:bulletEnabled val="1"/>
        </dgm:presLayoutVars>
      </dgm:prSet>
      <dgm:spPr>
        <a:prstGeom prst="roundRect">
          <a:avLst/>
        </a:prstGeom>
      </dgm:spPr>
    </dgm:pt>
  </dgm:ptLst>
  <dgm:cxnLst>
    <dgm:cxn modelId="{AE016FAD-7354-4A54-811A-F94174763A41}" srcId="{B842BC11-90CF-49FF-8D61-E8A8AAFE1BB6}" destId="{1E9CC583-62E2-403E-8960-1D5C50ECD6FF}" srcOrd="0" destOrd="0" parTransId="{40339925-9D3E-49AA-9696-D54FE3A717F8}" sibTransId="{34AA9C5F-8DFB-4F76-A0C1-82C9B8D00BE8}"/>
    <dgm:cxn modelId="{434D67D9-58FF-4721-B461-63F19A8DF2EA}" type="presOf" srcId="{1E9CC583-62E2-403E-8960-1D5C50ECD6FF}" destId="{64FB8210-CAF6-4ED2-AC4E-98D343A25DD5}" srcOrd="0" destOrd="0" presId="urn:microsoft.com/office/officeart/2005/8/layout/default"/>
    <dgm:cxn modelId="{7095E1F8-4EDE-4430-B07D-B7175589A733}" type="presOf" srcId="{B842BC11-90CF-49FF-8D61-E8A8AAFE1BB6}" destId="{068CCA7D-1404-4068-AB93-6968EFC37502}" srcOrd="0" destOrd="0" presId="urn:microsoft.com/office/officeart/2005/8/layout/default"/>
    <dgm:cxn modelId="{54E801CA-47BF-4F64-8C92-503A859E9A21}" type="presParOf" srcId="{068CCA7D-1404-4068-AB93-6968EFC37502}" destId="{64FB8210-CAF6-4ED2-AC4E-98D343A25DD5}"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EFAF7DB-220E-474B-A306-B18848A2E64E}">
      <dgm:prSet phldrT="[Text]"/>
      <dgm:spPr>
        <a:solidFill>
          <a:schemeClr val="accent5">
            <a:lumMod val="50000"/>
          </a:schemeClr>
        </a:solidFill>
      </dgm:spPr>
      <dgm:t>
        <a:bodyPr/>
        <a:lstStyle/>
        <a:p>
          <a:r>
            <a:rPr lang="en-US" dirty="0"/>
            <a:t>To Do List</a:t>
          </a:r>
        </a:p>
      </dgm:t>
    </dgm:pt>
    <dgm:pt modelId="{ADEA5C60-BA03-45CE-8AE4-87E8350E817F}" type="parTrans" cxnId="{E88E6FD0-5EE8-42CE-8AC4-D71962510EE7}">
      <dgm:prSet/>
      <dgm:spPr/>
      <dgm:t>
        <a:bodyPr/>
        <a:lstStyle/>
        <a:p>
          <a:endParaRPr lang="en-US"/>
        </a:p>
      </dgm:t>
    </dgm:pt>
    <dgm:pt modelId="{8655DB40-16AB-41AF-B7B9-C009642A6E8E}" type="sibTrans" cxnId="{E88E6FD0-5EE8-42CE-8AC4-D71962510EE7}">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EAA4FAF7-2B1B-440D-AB04-52061A8327A8}" type="pres">
      <dgm:prSet presAssocID="{0EFAF7DB-220E-474B-A306-B18848A2E64E}" presName="node" presStyleLbl="node1" presStyleIdx="0" presStyleCnt="1" custScaleX="104897" custLinFactNeighborX="-32594" custLinFactNeighborY="10450">
        <dgm:presLayoutVars>
          <dgm:bulletEnabled val="1"/>
        </dgm:presLayoutVars>
      </dgm:prSet>
      <dgm:spPr>
        <a:prstGeom prst="roundRect">
          <a:avLst/>
        </a:prstGeom>
      </dgm:spPr>
    </dgm:pt>
  </dgm:ptLst>
  <dgm:cxnLst>
    <dgm:cxn modelId="{98E9781F-6C85-4C8B-A8C8-ACC68D56FD26}" type="presOf" srcId="{0EFAF7DB-220E-474B-A306-B18848A2E64E}" destId="{EAA4FAF7-2B1B-440D-AB04-52061A8327A8}" srcOrd="0" destOrd="0" presId="urn:microsoft.com/office/officeart/2005/8/layout/default"/>
    <dgm:cxn modelId="{E88E6FD0-5EE8-42CE-8AC4-D71962510EE7}" srcId="{B842BC11-90CF-49FF-8D61-E8A8AAFE1BB6}" destId="{0EFAF7DB-220E-474B-A306-B18848A2E64E}" srcOrd="0" destOrd="0" parTransId="{ADEA5C60-BA03-45CE-8AE4-87E8350E817F}" sibTransId="{8655DB40-16AB-41AF-B7B9-C009642A6E8E}"/>
    <dgm:cxn modelId="{7095E1F8-4EDE-4430-B07D-B7175589A733}" type="presOf" srcId="{B842BC11-90CF-49FF-8D61-E8A8AAFE1BB6}" destId="{068CCA7D-1404-4068-AB93-6968EFC37502}" srcOrd="0" destOrd="0" presId="urn:microsoft.com/office/officeart/2005/8/layout/default"/>
    <dgm:cxn modelId="{BC5FF21A-43E7-485A-B596-C5AADF327B05}" type="presParOf" srcId="{068CCA7D-1404-4068-AB93-6968EFC37502}" destId="{EAA4FAF7-2B1B-440D-AB04-52061A8327A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FAF7-2B1B-440D-AB04-52061A8327A8}">
      <dsp:nvSpPr>
        <dsp:cNvPr id="0" name=""/>
        <dsp:cNvSpPr/>
      </dsp:nvSpPr>
      <dsp:spPr>
        <a:xfrm>
          <a:off x="0" y="870"/>
          <a:ext cx="1303781" cy="745749"/>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To Do List</a:t>
          </a:r>
        </a:p>
      </dsp:txBody>
      <dsp:txXfrm>
        <a:off x="36404" y="37274"/>
        <a:ext cx="1230973" cy="67294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8210-CAF6-4ED2-AC4E-98D343A25DD5}">
      <dsp:nvSpPr>
        <dsp:cNvPr id="0" name=""/>
        <dsp:cNvSpPr/>
      </dsp:nvSpPr>
      <dsp:spPr>
        <a:xfrm>
          <a:off x="249954" y="0"/>
          <a:ext cx="1303781" cy="745749"/>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Conclusion</a:t>
          </a:r>
        </a:p>
      </dsp:txBody>
      <dsp:txXfrm>
        <a:off x="286358" y="36404"/>
        <a:ext cx="1230973" cy="67294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FAF7-2B1B-440D-AB04-52061A8327A8}">
      <dsp:nvSpPr>
        <dsp:cNvPr id="0" name=""/>
        <dsp:cNvSpPr/>
      </dsp:nvSpPr>
      <dsp:spPr>
        <a:xfrm>
          <a:off x="0" y="870"/>
          <a:ext cx="1303781" cy="745749"/>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To Do List</a:t>
          </a:r>
        </a:p>
      </dsp:txBody>
      <dsp:txXfrm>
        <a:off x="36404" y="37274"/>
        <a:ext cx="1230973" cy="672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5/18/2023</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dirty="0"/>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5/18/2023</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sp>
        <p:nvSpPr>
          <p:cNvPr id="7" name="Footer Placeholder 6"/>
          <p:cNvSpPr>
            <a:spLocks noGrp="1"/>
          </p:cNvSpPr>
          <p:nvPr>
            <p:ph type="ftr" sz="quarter" idx="11"/>
          </p:nvPr>
        </p:nvSpPr>
        <p:spPr/>
        <p:txBody>
          <a:bodyPr/>
          <a:lstStyle/>
          <a:p>
            <a:endParaRPr dirty="0"/>
          </a:p>
        </p:txBody>
      </p:sp>
      <p:sp>
        <p:nvSpPr>
          <p:cNvPr id="6" name="Date Placeholder 5"/>
          <p:cNvSpPr>
            <a:spLocks noGrp="1"/>
          </p:cNvSpPr>
          <p:nvPr>
            <p:ph type="dt" sz="half" idx="10"/>
          </p:nvPr>
        </p:nvSpPr>
        <p:spPr/>
        <p:txBody>
          <a:bodyPr/>
          <a:lstStyle/>
          <a:p>
            <a:fld id="{4CF99945-0A15-4715-AB6C-F5E56CF20F70}" type="datetimeFigureOut">
              <a:rPr lang="en-US" smtClean="0"/>
              <a:pPr/>
              <a:t>5/18/2023</a:t>
            </a:fld>
            <a:endParaRPr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dirty="0"/>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dirty="0"/>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dirty="0"/>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dirty="0"/>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dirty="0"/>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dirty="0"/>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p:txBody>
          <a:bodyPr/>
          <a:lstStyle/>
          <a:p>
            <a:fld id="{4CF99945-0A15-4715-AB6C-F5E56CF20F70}" type="datetimeFigureOut">
              <a:rPr lang="en-US" smtClean="0"/>
              <a:t>5/18/2023</a:t>
            </a:fld>
            <a:endParaRPr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sp>
        <p:nvSpPr>
          <p:cNvPr id="7" name="Footer Placeholder 6"/>
          <p:cNvSpPr>
            <a:spLocks noGrp="1"/>
          </p:cNvSpPr>
          <p:nvPr>
            <p:ph type="ftr" sz="quarter" idx="11"/>
          </p:nvPr>
        </p:nvSpPr>
        <p:spPr/>
        <p:txBody>
          <a:bodyPr/>
          <a:lstStyle/>
          <a:p>
            <a:endParaRPr dirty="0"/>
          </a:p>
        </p:txBody>
      </p:sp>
      <p:sp>
        <p:nvSpPr>
          <p:cNvPr id="6" name="Date Placeholder 5"/>
          <p:cNvSpPr>
            <a:spLocks noGrp="1"/>
          </p:cNvSpPr>
          <p:nvPr>
            <p:ph type="dt" sz="half" idx="10"/>
          </p:nvPr>
        </p:nvSpPr>
        <p:spPr/>
        <p:txBody>
          <a:bodyPr/>
          <a:lstStyle/>
          <a:p>
            <a:fld id="{4CF99945-0A15-4715-AB6C-F5E56CF20F70}" type="datetimeFigureOut">
              <a:rPr lang="en-US" smtClean="0"/>
              <a:pPr/>
              <a:t>5/18/2023</a:t>
            </a:fld>
            <a:endParaRPr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dirty="0"/>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dirty="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dirty="0"/>
          </a:p>
        </p:txBody>
      </p:sp>
      <p:sp>
        <p:nvSpPr>
          <p:cNvPr id="7" name="Footer Placeholder 6"/>
          <p:cNvSpPr>
            <a:spLocks noGrp="1"/>
          </p:cNvSpPr>
          <p:nvPr>
            <p:ph type="ftr" sz="quarter" idx="11"/>
          </p:nvPr>
        </p:nvSpPr>
        <p:spPr/>
        <p:txBody>
          <a:bodyPr/>
          <a:lstStyle/>
          <a:p>
            <a:endParaRPr dirty="0"/>
          </a:p>
        </p:txBody>
      </p:sp>
      <p:sp>
        <p:nvSpPr>
          <p:cNvPr id="6" name="Date Placeholder 5"/>
          <p:cNvSpPr>
            <a:spLocks noGrp="1"/>
          </p:cNvSpPr>
          <p:nvPr>
            <p:ph type="dt" sz="half" idx="10"/>
          </p:nvPr>
        </p:nvSpPr>
        <p:spPr/>
        <p:txBody>
          <a:bodyPr/>
          <a:lstStyle/>
          <a:p>
            <a:fld id="{4CF99945-0A15-4715-AB6C-F5E56CF20F70}" type="datetimeFigureOut">
              <a:rPr lang="en-US" smtClean="0"/>
              <a:pPr/>
              <a:t>5/18/2023</a:t>
            </a:fld>
            <a:endParaRPr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dirty="0"/>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5/18/2023</a:t>
            </a:fld>
            <a:endParaRPr lang="en-US"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3.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openxmlformats.org/officeDocument/2006/relationships/image" Target="../media/image9.png"/><Relationship Id="rId5" Type="http://schemas.openxmlformats.org/officeDocument/2006/relationships/diagramColors" Target="../diagrams/colors3.xml"/><Relationship Id="rId10" Type="http://schemas.openxmlformats.org/officeDocument/2006/relationships/image" Target="../media/image8.svg"/><Relationship Id="rId4" Type="http://schemas.openxmlformats.org/officeDocument/2006/relationships/diagramQuickStyle" Target="../diagrams/quickStyle3.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4.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9.png"/><Relationship Id="rId5" Type="http://schemas.openxmlformats.org/officeDocument/2006/relationships/diagramColors" Target="../diagrams/colors4.xml"/><Relationship Id="rId10" Type="http://schemas.openxmlformats.org/officeDocument/2006/relationships/image" Target="../media/image8.svg"/><Relationship Id="rId4" Type="http://schemas.openxmlformats.org/officeDocument/2006/relationships/diagramQuickStyle" Target="../diagrams/quickStyle4.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7.xml"/><Relationship Id="rId7" Type="http://schemas.openxmlformats.org/officeDocument/2006/relationships/image" Target="../media/image7.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8.xml"/><Relationship Id="rId7" Type="http://schemas.openxmlformats.org/officeDocument/2006/relationships/image" Target="../media/image7.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0.svg"/><Relationship Id="rId7" Type="http://schemas.openxmlformats.org/officeDocument/2006/relationships/diagramColors" Target="../diagrams/colors9.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hyperlink" Target="https://www.sciencedirect.com/topics/psychology/therapis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svg"/><Relationship Id="rId7" Type="http://schemas.openxmlformats.org/officeDocument/2006/relationships/diagramColors" Target="../diagrams/colors10.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svg"/><Relationship Id="rId7" Type="http://schemas.openxmlformats.org/officeDocument/2006/relationships/diagramColors" Target="../diagrams/colors11.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0.svg"/><Relationship Id="rId7" Type="http://schemas.openxmlformats.org/officeDocument/2006/relationships/diagramColors" Target="../diagrams/colors12.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0.svg"/><Relationship Id="rId7" Type="http://schemas.openxmlformats.org/officeDocument/2006/relationships/diagramColors" Target="../diagrams/colors13.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microsoft.com/office/2007/relationships/hdphoto" Target="../media/hdphoto1.wdp"/><Relationship Id="rId7" Type="http://schemas.openxmlformats.org/officeDocument/2006/relationships/diagramColors" Target="../diagrams/colors14.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16.svg"/><Relationship Id="rId4" Type="http://schemas.openxmlformats.org/officeDocument/2006/relationships/diagramData" Target="../diagrams/data14.xml"/><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microsoft.com/office/2007/relationships/hdphoto" Target="../media/hdphoto2.wdp"/><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5" Type="http://schemas.openxmlformats.org/officeDocument/2006/relationships/image" Target="../media/image16.svg"/><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microsoft.com/office/2007/relationships/hdphoto" Target="../media/hdphoto2.wdp"/><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5" Type="http://schemas.openxmlformats.org/officeDocument/2006/relationships/image" Target="../media/image16.svg"/><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image" Target="../media/image16.svg"/><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15.png"/><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image" Target="../media/image16.svg"/><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image" Target="../media/image15.png"/><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4.xml"/><Relationship Id="rId13" Type="http://schemas.openxmlformats.org/officeDocument/2006/relationships/image" Target="../media/image16.svg"/><Relationship Id="rId3" Type="http://schemas.openxmlformats.org/officeDocument/2006/relationships/diagramLayout" Target="../diagrams/layout23.xml"/><Relationship Id="rId7" Type="http://schemas.openxmlformats.org/officeDocument/2006/relationships/diagramData" Target="../diagrams/data24.xml"/><Relationship Id="rId12" Type="http://schemas.openxmlformats.org/officeDocument/2006/relationships/image" Target="../media/image15.pn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5" Type="http://schemas.openxmlformats.org/officeDocument/2006/relationships/image" Target="../media/image20.png"/><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 Id="rId14" Type="http://schemas.openxmlformats.org/officeDocument/2006/relationships/hyperlink" Target="https://www.citationmachine.net/apa" TargetMode="Externa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image" Target="../media/image16.svg"/><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image" Target="../media/image15.png"/><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3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slideLayout" Target="../slideLayouts/slideLayout4.xml"/><Relationship Id="rId7" Type="http://schemas.openxmlformats.org/officeDocument/2006/relationships/diagramColors" Target="../diagrams/colors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hyperlink" Target="http://www.suicidology-online.com/pdf/SOL-2017-8-25.pdf" TargetMode="External"/><Relationship Id="rId2" Type="http://schemas.openxmlformats.org/officeDocument/2006/relationships/hyperlink" Target="https://dc.ewu.edu/theses/352/" TargetMode="External"/><Relationship Id="rId1" Type="http://schemas.openxmlformats.org/officeDocument/2006/relationships/slideLayout" Target="../slideLayouts/slideLayout2.xml"/><Relationship Id="rId5" Type="http://schemas.openxmlformats.org/officeDocument/2006/relationships/hyperlink" Target="http://www.counselorschoiceaward.com/" TargetMode="External"/><Relationship Id="rId4" Type="http://schemas.openxmlformats.org/officeDocument/2006/relationships/hyperlink" Target="http://amazon.com/author/leodebroeck" TargetMode="Externa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9.xml"/><Relationship Id="rId13" Type="http://schemas.openxmlformats.org/officeDocument/2006/relationships/image" Target="../media/image16.svg"/><Relationship Id="rId3" Type="http://schemas.openxmlformats.org/officeDocument/2006/relationships/diagramLayout" Target="../diagrams/layout28.xml"/><Relationship Id="rId7" Type="http://schemas.openxmlformats.org/officeDocument/2006/relationships/diagramData" Target="../diagrams/data29.xml"/><Relationship Id="rId12" Type="http://schemas.openxmlformats.org/officeDocument/2006/relationships/image" Target="../media/image15.png"/><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image" Target="../media/image16.svg"/><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image" Target="../media/image15.png"/><Relationship Id="rId2" Type="http://schemas.openxmlformats.org/officeDocument/2006/relationships/diagramData" Target="../diagrams/data30.xml"/><Relationship Id="rId1" Type="http://schemas.openxmlformats.org/officeDocument/2006/relationships/slideLayout" Target="../slideLayouts/slideLayout4.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diagramLayout" Target="../diagrams/layout32.xml"/><Relationship Id="rId7" Type="http://schemas.openxmlformats.org/officeDocument/2006/relationships/diagramData" Target="../diagrams/data33.xml"/><Relationship Id="rId2" Type="http://schemas.openxmlformats.org/officeDocument/2006/relationships/diagramData" Target="../diagrams/data32.xml"/><Relationship Id="rId1" Type="http://schemas.openxmlformats.org/officeDocument/2006/relationships/slideLayout" Target="../slideLayouts/slideLayout4.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43.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hyperlink" Target="https://obsproject.com/" TargetMode="External"/><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hyperlink" Target="https://www.counselorschoiceaward.com/contact" TargetMode="External"/><Relationship Id="rId1" Type="http://schemas.openxmlformats.org/officeDocument/2006/relationships/slideLayout" Target="../slideLayouts/slideLayout4.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1973" y="280444"/>
            <a:ext cx="9645353" cy="3258127"/>
          </a:xfrm>
          <a:effectLst>
            <a:outerShdw blurRad="50800" dist="38100" dir="2700000" algn="tl" rotWithShape="0">
              <a:prstClr val="black">
                <a:alpha val="40000"/>
              </a:prstClr>
            </a:outerShdw>
          </a:effectLst>
        </p:spPr>
        <p:txBody>
          <a:bodyPr>
            <a:normAutofit/>
          </a:bodyPr>
          <a:lstStyle/>
          <a:p>
            <a:pPr algn="ctr"/>
            <a:r>
              <a:rPr lang="en-US" sz="6700" dirty="0"/>
              <a:t>Title</a:t>
            </a:r>
            <a:endParaRPr lang="en-US" dirty="0"/>
          </a:p>
        </p:txBody>
      </p:sp>
      <p:sp>
        <p:nvSpPr>
          <p:cNvPr id="3" name="Subtitle 2"/>
          <p:cNvSpPr>
            <a:spLocks noGrp="1"/>
          </p:cNvSpPr>
          <p:nvPr>
            <p:ph type="subTitle" idx="1"/>
          </p:nvPr>
        </p:nvSpPr>
        <p:spPr>
          <a:xfrm>
            <a:off x="3984771" y="3806669"/>
            <a:ext cx="8128932" cy="1410050"/>
          </a:xfrm>
        </p:spPr>
        <p:txBody>
          <a:bodyPr>
            <a:normAutofit/>
          </a:bodyPr>
          <a:lstStyle/>
          <a:p>
            <a:r>
              <a:rPr lang="en-US" sz="3200" dirty="0"/>
              <a:t>Subtitle (optional)</a:t>
            </a:r>
            <a:br>
              <a:rPr lang="en-US" sz="3200" dirty="0"/>
            </a:br>
            <a:r>
              <a:rPr lang="en-US" sz="3200" dirty="0"/>
              <a:t>Full name and Credentials</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1" y="2022231"/>
            <a:ext cx="8472881" cy="1828800"/>
          </a:xfrm>
        </p:spPr>
        <p:txBody>
          <a:bodyPr>
            <a:normAutofit fontScale="90000"/>
          </a:bodyPr>
          <a:lstStyle/>
          <a:p>
            <a:r>
              <a:rPr lang="en-US" sz="7200" dirty="0"/>
              <a:t>How ACT can help</a:t>
            </a:r>
          </a:p>
        </p:txBody>
      </p:sp>
      <p:sp>
        <p:nvSpPr>
          <p:cNvPr id="3" name="Text Placeholder 2"/>
          <p:cNvSpPr>
            <a:spLocks noGrp="1"/>
          </p:cNvSpPr>
          <p:nvPr>
            <p:ph type="body" idx="1"/>
          </p:nvPr>
        </p:nvSpPr>
        <p:spPr/>
        <p:txBody>
          <a:bodyPr/>
          <a:lstStyle/>
          <a:p>
            <a:r>
              <a:rPr lang="en-US" dirty="0"/>
              <a:t>What are the components to ACT and how do I use them with my clients?</a:t>
            </a:r>
          </a:p>
        </p:txBody>
      </p:sp>
      <p:graphicFrame>
        <p:nvGraphicFramePr>
          <p:cNvPr id="4" name="Content Placeholder 8" descr="Basic Block List showing 6 groups of boxes, each a different color, arranged from left to right and top to bottom by row with 2 boxes in each row."/>
          <p:cNvGraphicFramePr>
            <a:graphicFrameLocks/>
          </p:cNvGraphicFramePr>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9870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Areas of focus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extLst>
              <p:ext uri="{D42A27DB-BD31-4B8C-83A1-F6EECF244321}">
                <p14:modId xmlns:p14="http://schemas.microsoft.com/office/powerpoint/2010/main" val="620636940"/>
              </p:ext>
            </p:extLst>
          </p:nvPr>
        </p:nvGraphicFramePr>
        <p:xfrm>
          <a:off x="202033" y="169147"/>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86624" y="188752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914400" indent="-914400">
              <a:lnSpc>
                <a:spcPct val="110000"/>
              </a:lnSpc>
              <a:buFont typeface="+mj-lt"/>
              <a:buAutoNum type="arabicPeriod"/>
            </a:pPr>
            <a:r>
              <a:rPr lang="en-US" sz="4800" dirty="0">
                <a:latin typeface="Trebuchet MS" panose="020B0603020202020204" pitchFamily="34" charset="0"/>
              </a:rPr>
              <a:t>     1-3 </a:t>
            </a:r>
            <a:r>
              <a:rPr lang="en-US" sz="4000" dirty="0">
                <a:latin typeface="Trebuchet MS" panose="020B0603020202020204" pitchFamily="34" charset="0"/>
              </a:rPr>
              <a:t>Objectives (summarized 1-5 words)</a:t>
            </a:r>
          </a:p>
          <a:p>
            <a:pPr marL="914400" indent="-914400">
              <a:lnSpc>
                <a:spcPct val="110000"/>
              </a:lnSpc>
              <a:buFont typeface="+mj-lt"/>
              <a:buAutoNum type="arabicPeriod"/>
            </a:pPr>
            <a:r>
              <a:rPr lang="en-US" sz="4800" dirty="0">
                <a:latin typeface="Trebuchet MS" panose="020B0603020202020204" pitchFamily="34" charset="0"/>
              </a:rPr>
              <a:t>     1-3 </a:t>
            </a:r>
            <a:r>
              <a:rPr lang="en-US" sz="4000" dirty="0">
                <a:latin typeface="Trebuchet MS" panose="020B0603020202020204" pitchFamily="34" charset="0"/>
              </a:rPr>
              <a:t>Objectives (summarized 1-5 words)</a:t>
            </a:r>
            <a:endParaRPr lang="en-US" sz="5400" dirty="0">
              <a:latin typeface="Trebuchet MS" panose="020B0603020202020204" pitchFamily="34" charset="0"/>
            </a:endParaRPr>
          </a:p>
          <a:p>
            <a:pPr marL="914400" indent="-914400">
              <a:lnSpc>
                <a:spcPct val="110000"/>
              </a:lnSpc>
              <a:buFont typeface="+mj-lt"/>
              <a:buAutoNum type="arabicPeriod"/>
            </a:pPr>
            <a:r>
              <a:rPr lang="en-US" sz="4800" dirty="0">
                <a:latin typeface="Trebuchet MS" panose="020B0603020202020204" pitchFamily="34" charset="0"/>
              </a:rPr>
              <a:t>     Research</a:t>
            </a:r>
          </a:p>
        </p:txBody>
      </p:sp>
      <p:pic>
        <p:nvPicPr>
          <p:cNvPr id="6" name="Graphic 5" descr="Fork In Road outline">
            <a:extLst>
              <a:ext uri="{FF2B5EF4-FFF2-40B4-BE49-F238E27FC236}">
                <a16:creationId xmlns:a16="http://schemas.microsoft.com/office/drawing/2014/main" id="{214CEDF8-FD20-FF6E-47B4-571B27F4F3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454" y="1914423"/>
            <a:ext cx="914400" cy="914400"/>
          </a:xfrm>
          <a:prstGeom prst="rect">
            <a:avLst/>
          </a:prstGeom>
        </p:spPr>
      </p:pic>
      <p:pic>
        <p:nvPicPr>
          <p:cNvPr id="7" name="Graphic 6" descr="Worried face outline outline">
            <a:extLst>
              <a:ext uri="{FF2B5EF4-FFF2-40B4-BE49-F238E27FC236}">
                <a16:creationId xmlns:a16="http://schemas.microsoft.com/office/drawing/2014/main" id="{3C543D2B-11AF-C21A-D343-14E294F968D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454" y="2996452"/>
            <a:ext cx="914400" cy="914400"/>
          </a:xfrm>
          <a:prstGeom prst="rect">
            <a:avLst/>
          </a:prstGeom>
        </p:spPr>
      </p:pic>
      <p:pic>
        <p:nvPicPr>
          <p:cNvPr id="8" name="Content Placeholder 4" descr="Clipboard Checked outline">
            <a:extLst>
              <a:ext uri="{FF2B5EF4-FFF2-40B4-BE49-F238E27FC236}">
                <a16:creationId xmlns:a16="http://schemas.microsoft.com/office/drawing/2014/main" id="{999368C9-6CD6-9D71-E51F-E4D58EB7E8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5320" y="3995108"/>
            <a:ext cx="914400" cy="914400"/>
          </a:xfrm>
          <a:prstGeom prst="rect">
            <a:avLst/>
          </a:prstGeom>
        </p:spPr>
      </p:pic>
    </p:spTree>
    <p:extLst>
      <p:ext uri="{BB962C8B-B14F-4D97-AF65-F5344CB8AC3E}">
        <p14:creationId xmlns:p14="http://schemas.microsoft.com/office/powerpoint/2010/main" val="15641660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Areas of focus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202033" y="169147"/>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86624" y="188752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914400" indent="-914400">
              <a:lnSpc>
                <a:spcPct val="110000"/>
              </a:lnSpc>
              <a:buFont typeface="+mj-lt"/>
              <a:buAutoNum type="arabicPeriod"/>
            </a:pPr>
            <a:r>
              <a:rPr lang="en-US" sz="5500" dirty="0">
                <a:latin typeface="Trebuchet MS" panose="020B0603020202020204" pitchFamily="34" charset="0"/>
              </a:rPr>
              <a:t>    Understanding ACT</a:t>
            </a:r>
          </a:p>
          <a:p>
            <a:pPr marL="914400" indent="-914400">
              <a:lnSpc>
                <a:spcPct val="110000"/>
              </a:lnSpc>
              <a:buFont typeface="+mj-lt"/>
              <a:buAutoNum type="arabicPeriod"/>
            </a:pPr>
            <a:r>
              <a:rPr lang="en-US" sz="5500" dirty="0">
                <a:latin typeface="Trebuchet MS" panose="020B0603020202020204" pitchFamily="34" charset="0"/>
              </a:rPr>
              <a:t>    Act Intervention Concerns</a:t>
            </a:r>
          </a:p>
          <a:p>
            <a:pPr marL="914400" indent="-914400">
              <a:lnSpc>
                <a:spcPct val="110000"/>
              </a:lnSpc>
              <a:buFont typeface="+mj-lt"/>
              <a:buAutoNum type="arabicPeriod"/>
            </a:pPr>
            <a:r>
              <a:rPr lang="en-US" sz="5500" dirty="0">
                <a:latin typeface="Trebuchet MS" panose="020B0603020202020204" pitchFamily="34" charset="0"/>
              </a:rPr>
              <a:t>    Research</a:t>
            </a:r>
          </a:p>
        </p:txBody>
      </p:sp>
      <p:pic>
        <p:nvPicPr>
          <p:cNvPr id="6" name="Graphic 5" descr="Fork In Road outline">
            <a:extLst>
              <a:ext uri="{FF2B5EF4-FFF2-40B4-BE49-F238E27FC236}">
                <a16:creationId xmlns:a16="http://schemas.microsoft.com/office/drawing/2014/main" id="{214CEDF8-FD20-FF6E-47B4-571B27F4F3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454" y="1914423"/>
            <a:ext cx="914400" cy="914400"/>
          </a:xfrm>
          <a:prstGeom prst="rect">
            <a:avLst/>
          </a:prstGeom>
        </p:spPr>
      </p:pic>
      <p:pic>
        <p:nvPicPr>
          <p:cNvPr id="7" name="Graphic 6" descr="Worried face outline outline">
            <a:extLst>
              <a:ext uri="{FF2B5EF4-FFF2-40B4-BE49-F238E27FC236}">
                <a16:creationId xmlns:a16="http://schemas.microsoft.com/office/drawing/2014/main" id="{3C543D2B-11AF-C21A-D343-14E294F968D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0599" y="3106724"/>
            <a:ext cx="914400" cy="914400"/>
          </a:xfrm>
          <a:prstGeom prst="rect">
            <a:avLst/>
          </a:prstGeom>
        </p:spPr>
      </p:pic>
      <p:pic>
        <p:nvPicPr>
          <p:cNvPr id="8" name="Content Placeholder 4" descr="Clipboard Checked outline">
            <a:extLst>
              <a:ext uri="{FF2B5EF4-FFF2-40B4-BE49-F238E27FC236}">
                <a16:creationId xmlns:a16="http://schemas.microsoft.com/office/drawing/2014/main" id="{999368C9-6CD6-9D71-E51F-E4D58EB7E8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0599" y="4208844"/>
            <a:ext cx="914400" cy="914400"/>
          </a:xfrm>
          <a:prstGeom prst="rect">
            <a:avLst/>
          </a:prstGeom>
        </p:spPr>
      </p:pic>
    </p:spTree>
    <p:extLst>
      <p:ext uri="{BB962C8B-B14F-4D97-AF65-F5344CB8AC3E}">
        <p14:creationId xmlns:p14="http://schemas.microsoft.com/office/powerpoint/2010/main" val="255748029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sz="3600" dirty="0">
                <a:latin typeface="Trebuchet MS" panose="020B0603020202020204" pitchFamily="34" charset="0"/>
              </a:rPr>
              <a:t> NAME from Areas of Focus Slide</a:t>
            </a:r>
            <a:endParaRPr lang="en-US" dirty="0"/>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extLst>
              <p:ext uri="{D42A27DB-BD31-4B8C-83A1-F6EECF244321}">
                <p14:modId xmlns:p14="http://schemas.microsoft.com/office/powerpoint/2010/main" val="754242462"/>
              </p:ext>
            </p:extLst>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10424" y="100631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457200" indent="-457200">
              <a:lnSpc>
                <a:spcPct val="110000"/>
              </a:lnSpc>
              <a:buFont typeface="+mj-lt"/>
              <a:buAutoNum type="arabicPeriod"/>
            </a:pPr>
            <a:r>
              <a:rPr lang="en-US" sz="2500" u="sng" dirty="0">
                <a:latin typeface="Trebuchet MS" panose="020B0603020202020204" pitchFamily="34" charset="0"/>
              </a:rPr>
              <a:t>5-8 questions related to content that help participant meet those objectives. As an expert in this area, think of questions like “What do I wish I knew when I started?” “What is an intervention I use the most” “What is most important to know in this line of work” “What’s some of the biggest mistakes I’ve made with this?” “What’s the most important thing I’ve learned or my greatest success?” Superlatives don’t always make the best questions directly but they can lead to some good questions.</a:t>
            </a:r>
          </a:p>
          <a:p>
            <a:pPr marL="0" indent="0">
              <a:lnSpc>
                <a:spcPct val="110000"/>
              </a:lnSpc>
              <a:buNone/>
            </a:pPr>
            <a:endParaRPr lang="en-US" sz="2500" dirty="0">
              <a:latin typeface="Trebuchet MS" panose="020B0603020202020204" pitchFamily="34" charset="0"/>
            </a:endParaRPr>
          </a:p>
        </p:txBody>
      </p:sp>
      <p:pic>
        <p:nvPicPr>
          <p:cNvPr id="4" name="Graphic 3" descr="Fork In Road outline">
            <a:extLst>
              <a:ext uri="{FF2B5EF4-FFF2-40B4-BE49-F238E27FC236}">
                <a16:creationId xmlns:a16="http://schemas.microsoft.com/office/drawing/2014/main" id="{8711D26B-F538-DCCB-4F36-45FF7B091C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55079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xit" presetSubtype="0" fill="hold" nodeType="withEffect">
                                  <p:stCondLst>
                                    <p:cond delay="0"/>
                                  </p:stCondLst>
                                  <p:childTnLst>
                                    <p:animEffect transition="out" filter="fade">
                                      <p:cBhvr>
                                        <p:cTn id="11" dur="750"/>
                                        <p:tgtEl>
                                          <p:spTgt spid="3">
                                            <p:txEl>
                                              <p:pRg st="0" end="0"/>
                                            </p:txEl>
                                          </p:spTgt>
                                        </p:tgtEl>
                                      </p:cBhvr>
                                    </p:animEffect>
                                    <p:anim calcmode="lin" valueType="num">
                                      <p:cBhvr>
                                        <p:cTn id="12" dur="750"/>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p:tgtEl>
                                          <p:spTgt spid="3">
                                            <p:txEl>
                                              <p:pRg st="0" end="0"/>
                                            </p:txEl>
                                          </p:spTgt>
                                        </p:tgtEl>
                                        <p:attrNameLst>
                                          <p:attrName>ppt_y</p:attrName>
                                        </p:attrNameLst>
                                      </p:cBhvr>
                                      <p:tavLst>
                                        <p:tav tm="0">
                                          <p:val>
                                            <p:strVal val="ppt_y"/>
                                          </p:val>
                                        </p:tav>
                                        <p:tav tm="100000">
                                          <p:val>
                                            <p:strVal val="ppt_y+.1"/>
                                          </p:val>
                                        </p:tav>
                                      </p:tavLst>
                                    </p:anim>
                                    <p:set>
                                      <p:cBhvr>
                                        <p:cTn id="14" dur="1" fill="hold">
                                          <p:stCondLst>
                                            <p:cond delay="74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sz="3600" dirty="0">
                <a:latin typeface="Trebuchet MS" panose="020B0603020202020204" pitchFamily="34" charset="0"/>
              </a:rPr>
              <a:t> Understanding ACT</a:t>
            </a:r>
            <a:endParaRPr lang="en-US" dirty="0"/>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10424" y="100631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457200" indent="-457200">
              <a:lnSpc>
                <a:spcPct val="110000"/>
              </a:lnSpc>
              <a:buFont typeface="+mj-lt"/>
              <a:buAutoNum type="arabicPeriod"/>
            </a:pPr>
            <a:r>
              <a:rPr lang="en-US" sz="2500" u="sng" dirty="0">
                <a:latin typeface="Trebuchet MS" panose="020B0603020202020204" pitchFamily="34" charset="0"/>
              </a:rPr>
              <a:t>What is ACT anyway? In a nutshell?</a:t>
            </a:r>
          </a:p>
          <a:p>
            <a:pPr marL="457200" indent="-457200">
              <a:lnSpc>
                <a:spcPct val="110000"/>
              </a:lnSpc>
              <a:buFont typeface="+mj-lt"/>
              <a:buAutoNum type="arabicPeriod"/>
            </a:pPr>
            <a:r>
              <a:rPr lang="en-US" sz="2500" u="sng" dirty="0">
                <a:latin typeface="Trebuchet MS" panose="020B0603020202020204" pitchFamily="34" charset="0"/>
              </a:rPr>
              <a:t>What is an example of an intervention for ACT?</a:t>
            </a:r>
          </a:p>
          <a:p>
            <a:pPr marL="457200" indent="-457200">
              <a:lnSpc>
                <a:spcPct val="110000"/>
              </a:lnSpc>
              <a:buFont typeface="+mj-lt"/>
              <a:buAutoNum type="arabicPeriod"/>
            </a:pPr>
            <a:r>
              <a:rPr lang="en-US" sz="2500" u="sng" dirty="0">
                <a:latin typeface="Trebuchet MS" panose="020B0603020202020204" pitchFamily="34" charset="0"/>
              </a:rPr>
              <a:t>What does the client do in ACT?</a:t>
            </a:r>
          </a:p>
          <a:p>
            <a:pPr marL="457200" indent="-457200">
              <a:lnSpc>
                <a:spcPct val="110000"/>
              </a:lnSpc>
              <a:buFont typeface="+mj-lt"/>
              <a:buAutoNum type="arabicPeriod"/>
            </a:pPr>
            <a:r>
              <a:rPr lang="en-US" sz="2500" u="sng" dirty="0">
                <a:latin typeface="Trebuchet MS" panose="020B0603020202020204" pitchFamily="34" charset="0"/>
              </a:rPr>
              <a:t>What does the clinician do in ACT?</a:t>
            </a:r>
          </a:p>
          <a:p>
            <a:pPr marL="457200" indent="-457200">
              <a:lnSpc>
                <a:spcPct val="110000"/>
              </a:lnSpc>
              <a:buFont typeface="+mj-lt"/>
              <a:buAutoNum type="arabicPeriod"/>
            </a:pPr>
            <a:r>
              <a:rPr lang="en-US" sz="2500" u="sng" dirty="0">
                <a:latin typeface="Trebuchet MS" panose="020B0603020202020204" pitchFamily="34" charset="0"/>
              </a:rPr>
              <a:t>What does the “Acceptance” and “Commitment” mean in ACT?</a:t>
            </a:r>
          </a:p>
          <a:p>
            <a:pPr marL="457200" indent="-457200">
              <a:lnSpc>
                <a:spcPct val="110000"/>
              </a:lnSpc>
              <a:buFont typeface="+mj-lt"/>
              <a:buAutoNum type="arabicPeriod"/>
            </a:pPr>
            <a:r>
              <a:rPr lang="en-US" sz="2500" u="sng" dirty="0">
                <a:latin typeface="Trebuchet MS" panose="020B0603020202020204" pitchFamily="34" charset="0"/>
              </a:rPr>
              <a:t>Why does it work?</a:t>
            </a:r>
          </a:p>
          <a:p>
            <a:pPr marL="457200" indent="-457200">
              <a:lnSpc>
                <a:spcPct val="110000"/>
              </a:lnSpc>
              <a:buFont typeface="+mj-lt"/>
              <a:buAutoNum type="arabicPeriod"/>
            </a:pPr>
            <a:r>
              <a:rPr lang="en-US" sz="2500" u="sng" dirty="0">
                <a:latin typeface="Trebuchet MS" panose="020B0603020202020204" pitchFamily="34" charset="0"/>
              </a:rPr>
              <a:t>Is it better than CBT or does it depend on the client? If so, what factors?</a:t>
            </a:r>
          </a:p>
          <a:p>
            <a:pPr marL="0" indent="0">
              <a:lnSpc>
                <a:spcPct val="110000"/>
              </a:lnSpc>
              <a:buNone/>
            </a:pPr>
            <a:endParaRPr lang="en-US" sz="2500" dirty="0">
              <a:latin typeface="Trebuchet MS" panose="020B0603020202020204" pitchFamily="34" charset="0"/>
            </a:endParaRPr>
          </a:p>
        </p:txBody>
      </p:sp>
      <p:pic>
        <p:nvPicPr>
          <p:cNvPr id="4" name="Graphic 3" descr="Fork In Road outline">
            <a:extLst>
              <a:ext uri="{FF2B5EF4-FFF2-40B4-BE49-F238E27FC236}">
                <a16:creationId xmlns:a16="http://schemas.microsoft.com/office/drawing/2014/main" id="{8711D26B-F538-DCCB-4F36-45FF7B091C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682590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750"/>
                                        <p:tgtEl>
                                          <p:spTgt spid="3">
                                            <p:txEl>
                                              <p:pRg st="1" end="1"/>
                                            </p:txEl>
                                          </p:spTgt>
                                        </p:tgtEl>
                                      </p:cBhvr>
                                    </p:animEffect>
                                    <p:anim calcmode="lin" valueType="num">
                                      <p:cBhvr>
                                        <p:cTn id="56" dur="750"/>
                                        <p:tgtEl>
                                          <p:spTgt spid="3">
                                            <p:txEl>
                                              <p:pRg st="1" end="1"/>
                                            </p:txEl>
                                          </p:spTgt>
                                        </p:tgtEl>
                                        <p:attrNameLst>
                                          <p:attrName>ppt_x</p:attrName>
                                        </p:attrNameLst>
                                      </p:cBhvr>
                                      <p:tavLst>
                                        <p:tav tm="0">
                                          <p:val>
                                            <p:strVal val="ppt_x"/>
                                          </p:val>
                                        </p:tav>
                                        <p:tav tm="100000">
                                          <p:val>
                                            <p:strVal val="ppt_x"/>
                                          </p:val>
                                        </p:tav>
                                      </p:tavLst>
                                    </p:anim>
                                    <p:anim calcmode="lin" valueType="num">
                                      <p:cBhvr>
                                        <p:cTn id="57" dur="750"/>
                                        <p:tgtEl>
                                          <p:spTgt spid="3">
                                            <p:txEl>
                                              <p:pRg st="1" end="1"/>
                                            </p:txEl>
                                          </p:spTgt>
                                        </p:tgtEl>
                                        <p:attrNameLst>
                                          <p:attrName>ppt_y</p:attrName>
                                        </p:attrNameLst>
                                      </p:cBhvr>
                                      <p:tavLst>
                                        <p:tav tm="0">
                                          <p:val>
                                            <p:strVal val="ppt_y"/>
                                          </p:val>
                                        </p:tav>
                                        <p:tav tm="100000">
                                          <p:val>
                                            <p:strVal val="ppt_y+.1"/>
                                          </p:val>
                                        </p:tav>
                                      </p:tavLst>
                                    </p:anim>
                                    <p:set>
                                      <p:cBhvr>
                                        <p:cTn id="58" dur="1" fill="hold">
                                          <p:stCondLst>
                                            <p:cond delay="749"/>
                                          </p:stCondLst>
                                        </p:cTn>
                                        <p:tgtEl>
                                          <p:spTgt spid="3">
                                            <p:txEl>
                                              <p:pRg st="1" end="1"/>
                                            </p:txEl>
                                          </p:spTgt>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750"/>
                                        <p:tgtEl>
                                          <p:spTgt spid="3">
                                            <p:txEl>
                                              <p:pRg st="0" end="0"/>
                                            </p:txEl>
                                          </p:spTgt>
                                        </p:tgtEl>
                                      </p:cBhvr>
                                    </p:animEffect>
                                    <p:anim calcmode="lin" valueType="num">
                                      <p:cBhvr>
                                        <p:cTn id="61" dur="750"/>
                                        <p:tgtEl>
                                          <p:spTgt spid="3">
                                            <p:txEl>
                                              <p:pRg st="0" end="0"/>
                                            </p:txEl>
                                          </p:spTgt>
                                        </p:tgtEl>
                                        <p:attrNameLst>
                                          <p:attrName>ppt_x</p:attrName>
                                        </p:attrNameLst>
                                      </p:cBhvr>
                                      <p:tavLst>
                                        <p:tav tm="0">
                                          <p:val>
                                            <p:strVal val="ppt_x"/>
                                          </p:val>
                                        </p:tav>
                                        <p:tav tm="100000">
                                          <p:val>
                                            <p:strVal val="ppt_x"/>
                                          </p:val>
                                        </p:tav>
                                      </p:tavLst>
                                    </p:anim>
                                    <p:anim calcmode="lin" valueType="num">
                                      <p:cBhvr>
                                        <p:cTn id="62" dur="750"/>
                                        <p:tgtEl>
                                          <p:spTgt spid="3">
                                            <p:txEl>
                                              <p:pRg st="0" end="0"/>
                                            </p:txEl>
                                          </p:spTgt>
                                        </p:tgtEl>
                                        <p:attrNameLst>
                                          <p:attrName>ppt_y</p:attrName>
                                        </p:attrNameLst>
                                      </p:cBhvr>
                                      <p:tavLst>
                                        <p:tav tm="0">
                                          <p:val>
                                            <p:strVal val="ppt_y"/>
                                          </p:val>
                                        </p:tav>
                                        <p:tav tm="100000">
                                          <p:val>
                                            <p:strVal val="ppt_y+.1"/>
                                          </p:val>
                                        </p:tav>
                                      </p:tavLst>
                                    </p:anim>
                                    <p:set>
                                      <p:cBhvr>
                                        <p:cTn id="63" dur="1" fill="hold">
                                          <p:stCondLst>
                                            <p:cond delay="749"/>
                                          </p:stCondLst>
                                        </p:cTn>
                                        <p:tgtEl>
                                          <p:spTgt spid="3">
                                            <p:txEl>
                                              <p:pRg st="0" end="0"/>
                                            </p:txEl>
                                          </p:spTgt>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750"/>
                                        <p:tgtEl>
                                          <p:spTgt spid="3">
                                            <p:txEl>
                                              <p:pRg st="2" end="2"/>
                                            </p:txEl>
                                          </p:spTgt>
                                        </p:tgtEl>
                                      </p:cBhvr>
                                    </p:animEffect>
                                    <p:anim calcmode="lin" valueType="num">
                                      <p:cBhvr>
                                        <p:cTn id="66" dur="750"/>
                                        <p:tgtEl>
                                          <p:spTgt spid="3">
                                            <p:txEl>
                                              <p:pRg st="2" end="2"/>
                                            </p:txEl>
                                          </p:spTgt>
                                        </p:tgtEl>
                                        <p:attrNameLst>
                                          <p:attrName>ppt_x</p:attrName>
                                        </p:attrNameLst>
                                      </p:cBhvr>
                                      <p:tavLst>
                                        <p:tav tm="0">
                                          <p:val>
                                            <p:strVal val="ppt_x"/>
                                          </p:val>
                                        </p:tav>
                                        <p:tav tm="100000">
                                          <p:val>
                                            <p:strVal val="ppt_x"/>
                                          </p:val>
                                        </p:tav>
                                      </p:tavLst>
                                    </p:anim>
                                    <p:anim calcmode="lin" valueType="num">
                                      <p:cBhvr>
                                        <p:cTn id="67" dur="750"/>
                                        <p:tgtEl>
                                          <p:spTgt spid="3">
                                            <p:txEl>
                                              <p:pRg st="2" end="2"/>
                                            </p:txEl>
                                          </p:spTgt>
                                        </p:tgtEl>
                                        <p:attrNameLst>
                                          <p:attrName>ppt_y</p:attrName>
                                        </p:attrNameLst>
                                      </p:cBhvr>
                                      <p:tavLst>
                                        <p:tav tm="0">
                                          <p:val>
                                            <p:strVal val="ppt_y"/>
                                          </p:val>
                                        </p:tav>
                                        <p:tav tm="100000">
                                          <p:val>
                                            <p:strVal val="ppt_y+.1"/>
                                          </p:val>
                                        </p:tav>
                                      </p:tavLst>
                                    </p:anim>
                                    <p:set>
                                      <p:cBhvr>
                                        <p:cTn id="68" dur="1" fill="hold">
                                          <p:stCondLst>
                                            <p:cond delay="749"/>
                                          </p:stCondLst>
                                        </p:cTn>
                                        <p:tgtEl>
                                          <p:spTgt spid="3">
                                            <p:txEl>
                                              <p:pRg st="2" end="2"/>
                                            </p:txEl>
                                          </p:spTgt>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750"/>
                                        <p:tgtEl>
                                          <p:spTgt spid="3">
                                            <p:txEl>
                                              <p:pRg st="3" end="3"/>
                                            </p:txEl>
                                          </p:spTgt>
                                        </p:tgtEl>
                                      </p:cBhvr>
                                    </p:animEffect>
                                    <p:anim calcmode="lin" valueType="num">
                                      <p:cBhvr>
                                        <p:cTn id="71" dur="750"/>
                                        <p:tgtEl>
                                          <p:spTgt spid="3">
                                            <p:txEl>
                                              <p:pRg st="3" end="3"/>
                                            </p:txEl>
                                          </p:spTgt>
                                        </p:tgtEl>
                                        <p:attrNameLst>
                                          <p:attrName>ppt_x</p:attrName>
                                        </p:attrNameLst>
                                      </p:cBhvr>
                                      <p:tavLst>
                                        <p:tav tm="0">
                                          <p:val>
                                            <p:strVal val="ppt_x"/>
                                          </p:val>
                                        </p:tav>
                                        <p:tav tm="100000">
                                          <p:val>
                                            <p:strVal val="ppt_x"/>
                                          </p:val>
                                        </p:tav>
                                      </p:tavLst>
                                    </p:anim>
                                    <p:anim calcmode="lin" valueType="num">
                                      <p:cBhvr>
                                        <p:cTn id="72" dur="750"/>
                                        <p:tgtEl>
                                          <p:spTgt spid="3">
                                            <p:txEl>
                                              <p:pRg st="3" end="3"/>
                                            </p:txEl>
                                          </p:spTgt>
                                        </p:tgtEl>
                                        <p:attrNameLst>
                                          <p:attrName>ppt_y</p:attrName>
                                        </p:attrNameLst>
                                      </p:cBhvr>
                                      <p:tavLst>
                                        <p:tav tm="0">
                                          <p:val>
                                            <p:strVal val="ppt_y"/>
                                          </p:val>
                                        </p:tav>
                                        <p:tav tm="100000">
                                          <p:val>
                                            <p:strVal val="ppt_y+.1"/>
                                          </p:val>
                                        </p:tav>
                                      </p:tavLst>
                                    </p:anim>
                                    <p:set>
                                      <p:cBhvr>
                                        <p:cTn id="73" dur="1" fill="hold">
                                          <p:stCondLst>
                                            <p:cond delay="749"/>
                                          </p:stCondLst>
                                        </p:cTn>
                                        <p:tgtEl>
                                          <p:spTgt spid="3">
                                            <p:txEl>
                                              <p:pRg st="3" end="3"/>
                                            </p:txEl>
                                          </p:spTgt>
                                        </p:tgtEl>
                                        <p:attrNameLst>
                                          <p:attrName>style.visibility</p:attrName>
                                        </p:attrNameLst>
                                      </p:cBhvr>
                                      <p:to>
                                        <p:strVal val="hidden"/>
                                      </p:to>
                                    </p:set>
                                  </p:childTnLst>
                                </p:cTn>
                              </p:par>
                              <p:par>
                                <p:cTn id="74" presetID="42" presetClass="exit" presetSubtype="0" fill="hold" nodeType="withEffect">
                                  <p:stCondLst>
                                    <p:cond delay="0"/>
                                  </p:stCondLst>
                                  <p:childTnLst>
                                    <p:animEffect transition="out" filter="fade">
                                      <p:cBhvr>
                                        <p:cTn id="75" dur="750"/>
                                        <p:tgtEl>
                                          <p:spTgt spid="3">
                                            <p:txEl>
                                              <p:pRg st="4" end="4"/>
                                            </p:txEl>
                                          </p:spTgt>
                                        </p:tgtEl>
                                      </p:cBhvr>
                                    </p:animEffect>
                                    <p:anim calcmode="lin" valueType="num">
                                      <p:cBhvr>
                                        <p:cTn id="76" dur="750"/>
                                        <p:tgtEl>
                                          <p:spTgt spid="3">
                                            <p:txEl>
                                              <p:pRg st="4" end="4"/>
                                            </p:txEl>
                                          </p:spTgt>
                                        </p:tgtEl>
                                        <p:attrNameLst>
                                          <p:attrName>ppt_x</p:attrName>
                                        </p:attrNameLst>
                                      </p:cBhvr>
                                      <p:tavLst>
                                        <p:tav tm="0">
                                          <p:val>
                                            <p:strVal val="ppt_x"/>
                                          </p:val>
                                        </p:tav>
                                        <p:tav tm="100000">
                                          <p:val>
                                            <p:strVal val="ppt_x"/>
                                          </p:val>
                                        </p:tav>
                                      </p:tavLst>
                                    </p:anim>
                                    <p:anim calcmode="lin" valueType="num">
                                      <p:cBhvr>
                                        <p:cTn id="77" dur="750"/>
                                        <p:tgtEl>
                                          <p:spTgt spid="3">
                                            <p:txEl>
                                              <p:pRg st="4" end="4"/>
                                            </p:txEl>
                                          </p:spTgt>
                                        </p:tgtEl>
                                        <p:attrNameLst>
                                          <p:attrName>ppt_y</p:attrName>
                                        </p:attrNameLst>
                                      </p:cBhvr>
                                      <p:tavLst>
                                        <p:tav tm="0">
                                          <p:val>
                                            <p:strVal val="ppt_y"/>
                                          </p:val>
                                        </p:tav>
                                        <p:tav tm="100000">
                                          <p:val>
                                            <p:strVal val="ppt_y+.1"/>
                                          </p:val>
                                        </p:tav>
                                      </p:tavLst>
                                    </p:anim>
                                    <p:set>
                                      <p:cBhvr>
                                        <p:cTn id="78" dur="1" fill="hold">
                                          <p:stCondLst>
                                            <p:cond delay="749"/>
                                          </p:stCondLst>
                                        </p:cTn>
                                        <p:tgtEl>
                                          <p:spTgt spid="3">
                                            <p:txEl>
                                              <p:pRg st="4" end="4"/>
                                            </p:txEl>
                                          </p:spTgt>
                                        </p:tgtEl>
                                        <p:attrNameLst>
                                          <p:attrName>style.visibility</p:attrName>
                                        </p:attrNameLst>
                                      </p:cBhvr>
                                      <p:to>
                                        <p:strVal val="hidden"/>
                                      </p:to>
                                    </p:set>
                                  </p:childTnLst>
                                </p:cTn>
                              </p:par>
                              <p:par>
                                <p:cTn id="79" presetID="42" presetClass="exit" presetSubtype="0" fill="hold" nodeType="withEffect">
                                  <p:stCondLst>
                                    <p:cond delay="0"/>
                                  </p:stCondLst>
                                  <p:childTnLst>
                                    <p:animEffect transition="out" filter="fade">
                                      <p:cBhvr>
                                        <p:cTn id="80" dur="750"/>
                                        <p:tgtEl>
                                          <p:spTgt spid="3">
                                            <p:txEl>
                                              <p:pRg st="5" end="5"/>
                                            </p:txEl>
                                          </p:spTgt>
                                        </p:tgtEl>
                                      </p:cBhvr>
                                    </p:animEffect>
                                    <p:anim calcmode="lin" valueType="num">
                                      <p:cBhvr>
                                        <p:cTn id="81" dur="750"/>
                                        <p:tgtEl>
                                          <p:spTgt spid="3">
                                            <p:txEl>
                                              <p:pRg st="5" end="5"/>
                                            </p:txEl>
                                          </p:spTgt>
                                        </p:tgtEl>
                                        <p:attrNameLst>
                                          <p:attrName>ppt_x</p:attrName>
                                        </p:attrNameLst>
                                      </p:cBhvr>
                                      <p:tavLst>
                                        <p:tav tm="0">
                                          <p:val>
                                            <p:strVal val="ppt_x"/>
                                          </p:val>
                                        </p:tav>
                                        <p:tav tm="100000">
                                          <p:val>
                                            <p:strVal val="ppt_x"/>
                                          </p:val>
                                        </p:tav>
                                      </p:tavLst>
                                    </p:anim>
                                    <p:anim calcmode="lin" valueType="num">
                                      <p:cBhvr>
                                        <p:cTn id="82" dur="750"/>
                                        <p:tgtEl>
                                          <p:spTgt spid="3">
                                            <p:txEl>
                                              <p:pRg st="5" end="5"/>
                                            </p:txEl>
                                          </p:spTgt>
                                        </p:tgtEl>
                                        <p:attrNameLst>
                                          <p:attrName>ppt_y</p:attrName>
                                        </p:attrNameLst>
                                      </p:cBhvr>
                                      <p:tavLst>
                                        <p:tav tm="0">
                                          <p:val>
                                            <p:strVal val="ppt_y"/>
                                          </p:val>
                                        </p:tav>
                                        <p:tav tm="100000">
                                          <p:val>
                                            <p:strVal val="ppt_y+.1"/>
                                          </p:val>
                                        </p:tav>
                                      </p:tavLst>
                                    </p:anim>
                                    <p:set>
                                      <p:cBhvr>
                                        <p:cTn id="83" dur="1" fill="hold">
                                          <p:stCondLst>
                                            <p:cond delay="749"/>
                                          </p:stCondLst>
                                        </p:cTn>
                                        <p:tgtEl>
                                          <p:spTgt spid="3">
                                            <p:txEl>
                                              <p:pRg st="5" end="5"/>
                                            </p:txEl>
                                          </p:spTgt>
                                        </p:tgtEl>
                                        <p:attrNameLst>
                                          <p:attrName>style.visibility</p:attrName>
                                        </p:attrNameLst>
                                      </p:cBhvr>
                                      <p:to>
                                        <p:strVal val="hidden"/>
                                      </p:to>
                                    </p:set>
                                  </p:childTnLst>
                                </p:cTn>
                              </p:par>
                              <p:par>
                                <p:cTn id="84" presetID="42" presetClass="exit" presetSubtype="0" fill="hold" nodeType="withEffect">
                                  <p:stCondLst>
                                    <p:cond delay="0"/>
                                  </p:stCondLst>
                                  <p:childTnLst>
                                    <p:animEffect transition="out" filter="fade">
                                      <p:cBhvr>
                                        <p:cTn id="85" dur="750"/>
                                        <p:tgtEl>
                                          <p:spTgt spid="3">
                                            <p:txEl>
                                              <p:pRg st="6" end="6"/>
                                            </p:txEl>
                                          </p:spTgt>
                                        </p:tgtEl>
                                      </p:cBhvr>
                                    </p:animEffect>
                                    <p:anim calcmode="lin" valueType="num">
                                      <p:cBhvr>
                                        <p:cTn id="86" dur="750"/>
                                        <p:tgtEl>
                                          <p:spTgt spid="3">
                                            <p:txEl>
                                              <p:pRg st="6" end="6"/>
                                            </p:txEl>
                                          </p:spTgt>
                                        </p:tgtEl>
                                        <p:attrNameLst>
                                          <p:attrName>ppt_x</p:attrName>
                                        </p:attrNameLst>
                                      </p:cBhvr>
                                      <p:tavLst>
                                        <p:tav tm="0">
                                          <p:val>
                                            <p:strVal val="ppt_x"/>
                                          </p:val>
                                        </p:tav>
                                        <p:tav tm="100000">
                                          <p:val>
                                            <p:strVal val="ppt_x"/>
                                          </p:val>
                                        </p:tav>
                                      </p:tavLst>
                                    </p:anim>
                                    <p:anim calcmode="lin" valueType="num">
                                      <p:cBhvr>
                                        <p:cTn id="87" dur="750"/>
                                        <p:tgtEl>
                                          <p:spTgt spid="3">
                                            <p:txEl>
                                              <p:pRg st="6" end="6"/>
                                            </p:txEl>
                                          </p:spTgt>
                                        </p:tgtEl>
                                        <p:attrNameLst>
                                          <p:attrName>ppt_y</p:attrName>
                                        </p:attrNameLst>
                                      </p:cBhvr>
                                      <p:tavLst>
                                        <p:tav tm="0">
                                          <p:val>
                                            <p:strVal val="ppt_y"/>
                                          </p:val>
                                        </p:tav>
                                        <p:tav tm="100000">
                                          <p:val>
                                            <p:strVal val="ppt_y+.1"/>
                                          </p:val>
                                        </p:tav>
                                      </p:tavLst>
                                    </p:anim>
                                    <p:set>
                                      <p:cBhvr>
                                        <p:cTn id="88" dur="1" fill="hold">
                                          <p:stCondLst>
                                            <p:cond delay="74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sz="3600" dirty="0">
                <a:latin typeface="Trebuchet MS" panose="020B0603020202020204" pitchFamily="34" charset="0"/>
              </a:rPr>
              <a:t>Name for Areas of Focus Slide</a:t>
            </a:r>
            <a:endParaRPr lang="en-US" dirty="0"/>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extLst>
              <p:ext uri="{D42A27DB-BD31-4B8C-83A1-F6EECF244321}">
                <p14:modId xmlns:p14="http://schemas.microsoft.com/office/powerpoint/2010/main" val="2975385325"/>
              </p:ext>
            </p:extLst>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10424" y="100631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10000"/>
              </a:lnSpc>
              <a:buNone/>
            </a:pPr>
            <a:r>
              <a:rPr lang="en-US" sz="2500" u="sng" dirty="0">
                <a:latin typeface="Trebuchet MS" panose="020B0603020202020204" pitchFamily="34" charset="0"/>
              </a:rPr>
              <a:t>5-8 questions related to content that help participant meet those objectives.</a:t>
            </a:r>
            <a:br>
              <a:rPr lang="en-US" sz="2500" u="sng" dirty="0">
                <a:latin typeface="Trebuchet MS" panose="020B0603020202020204" pitchFamily="34" charset="0"/>
              </a:rPr>
            </a:br>
            <a:br>
              <a:rPr lang="en-US" sz="2500" u="sng" dirty="0">
                <a:latin typeface="Trebuchet MS" panose="020B0603020202020204" pitchFamily="34" charset="0"/>
              </a:rPr>
            </a:br>
            <a:r>
              <a:rPr lang="en-US" sz="2500" u="sng" dirty="0">
                <a:latin typeface="Trebuchet MS" panose="020B0603020202020204" pitchFamily="34" charset="0"/>
              </a:rPr>
              <a:t>These can be more related to hesitancies, areas of caution, pit falls, when NOT to use the intervention, cultural and ethical concerns, etc.</a:t>
            </a:r>
            <a:br>
              <a:rPr lang="en-US" sz="2500" u="sng" dirty="0">
                <a:latin typeface="Trebuchet MS" panose="020B0603020202020204" pitchFamily="34" charset="0"/>
              </a:rPr>
            </a:br>
            <a:endParaRPr lang="en-US" sz="2500" u="sng" dirty="0">
              <a:latin typeface="Trebuchet MS" panose="020B0603020202020204" pitchFamily="34" charset="0"/>
            </a:endParaRPr>
          </a:p>
          <a:p>
            <a:pPr marL="457200" indent="-457200">
              <a:lnSpc>
                <a:spcPct val="110000"/>
              </a:lnSpc>
              <a:buFont typeface="+mj-lt"/>
              <a:buAutoNum type="arabicPeriod"/>
            </a:pPr>
            <a:endParaRPr lang="en-US" sz="2500" dirty="0">
              <a:latin typeface="Trebuchet MS" panose="020B0603020202020204" pitchFamily="34" charset="0"/>
            </a:endParaRPr>
          </a:p>
          <a:p>
            <a:pPr marL="0" indent="0">
              <a:lnSpc>
                <a:spcPct val="110000"/>
              </a:lnSpc>
              <a:buNone/>
            </a:pPr>
            <a:endParaRPr lang="en-US" sz="2500" dirty="0">
              <a:latin typeface="Trebuchet MS" panose="020B0603020202020204" pitchFamily="34" charset="0"/>
            </a:endParaRPr>
          </a:p>
        </p:txBody>
      </p:sp>
      <p:pic>
        <p:nvPicPr>
          <p:cNvPr id="6" name="Graphic 5" descr="Worried face outline outline">
            <a:extLst>
              <a:ext uri="{FF2B5EF4-FFF2-40B4-BE49-F238E27FC236}">
                <a16:creationId xmlns:a16="http://schemas.microsoft.com/office/drawing/2014/main" id="{D54BF7D3-70CE-4401-A9C2-8F2DD55251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99" y="33191"/>
            <a:ext cx="914400" cy="914400"/>
          </a:xfrm>
          <a:prstGeom prst="rect">
            <a:avLst/>
          </a:prstGeom>
        </p:spPr>
      </p:pic>
    </p:spTree>
    <p:extLst>
      <p:ext uri="{BB962C8B-B14F-4D97-AF65-F5344CB8AC3E}">
        <p14:creationId xmlns:p14="http://schemas.microsoft.com/office/powerpoint/2010/main" val="25675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sz="3600" dirty="0">
                <a:latin typeface="Trebuchet MS" panose="020B0603020202020204" pitchFamily="34" charset="0"/>
              </a:rPr>
              <a:t>Act Intervention Concerns</a:t>
            </a:r>
            <a:endParaRPr lang="en-US" dirty="0"/>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210424" y="1006314"/>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457200" indent="-457200">
              <a:lnSpc>
                <a:spcPct val="110000"/>
              </a:lnSpc>
              <a:buFont typeface="+mj-lt"/>
              <a:buAutoNum type="arabicPeriod"/>
            </a:pPr>
            <a:r>
              <a:rPr lang="en-US" sz="2500" u="sng" dirty="0">
                <a:latin typeface="Trebuchet MS" panose="020B0603020202020204" pitchFamily="34" charset="0"/>
              </a:rPr>
              <a:t>Does it really work though?</a:t>
            </a:r>
          </a:p>
          <a:p>
            <a:pPr marL="457200" indent="-457200">
              <a:lnSpc>
                <a:spcPct val="110000"/>
              </a:lnSpc>
              <a:buFont typeface="+mj-lt"/>
              <a:buAutoNum type="arabicPeriod"/>
            </a:pPr>
            <a:r>
              <a:rPr lang="en-US" sz="2500" u="sng" dirty="0">
                <a:latin typeface="Trebuchet MS" panose="020B0603020202020204" pitchFamily="34" charset="0"/>
              </a:rPr>
              <a:t>What if they don’t like it?</a:t>
            </a:r>
          </a:p>
          <a:p>
            <a:pPr marL="457200" indent="-457200">
              <a:lnSpc>
                <a:spcPct val="110000"/>
              </a:lnSpc>
              <a:buFont typeface="+mj-lt"/>
              <a:buAutoNum type="arabicPeriod"/>
            </a:pPr>
            <a:r>
              <a:rPr lang="en-US" sz="2500" u="sng" dirty="0">
                <a:latin typeface="Trebuchet MS" panose="020B0603020202020204" pitchFamily="34" charset="0"/>
              </a:rPr>
              <a:t>Is it really therapy if it’s something they could just do on their own at home? Should this really be homework for outside of session?</a:t>
            </a:r>
          </a:p>
          <a:p>
            <a:pPr marL="457200" indent="-457200">
              <a:lnSpc>
                <a:spcPct val="110000"/>
              </a:lnSpc>
              <a:buFont typeface="+mj-lt"/>
              <a:buAutoNum type="arabicPeriod"/>
            </a:pPr>
            <a:r>
              <a:rPr lang="en-US" sz="2500" u="sng" dirty="0">
                <a:latin typeface="Trebuchet MS" panose="020B0603020202020204" pitchFamily="34" charset="0"/>
              </a:rPr>
              <a:t>Isn’t it easier to just talk through it instead of ACT? </a:t>
            </a:r>
          </a:p>
          <a:p>
            <a:pPr marL="457200" indent="-457200">
              <a:lnSpc>
                <a:spcPct val="110000"/>
              </a:lnSpc>
              <a:buFont typeface="+mj-lt"/>
              <a:buAutoNum type="arabicPeriod"/>
            </a:pPr>
            <a:r>
              <a:rPr lang="en-US" sz="2500" u="sng" dirty="0">
                <a:latin typeface="Trebuchet MS" panose="020B0603020202020204" pitchFamily="34" charset="0"/>
              </a:rPr>
              <a:t>Should clients really “Accept” or is it better to not in some cases?</a:t>
            </a:r>
          </a:p>
          <a:p>
            <a:pPr marL="457200" indent="-457200">
              <a:lnSpc>
                <a:spcPct val="110000"/>
              </a:lnSpc>
              <a:buFont typeface="+mj-lt"/>
              <a:buAutoNum type="arabicPeriod"/>
            </a:pPr>
            <a:endParaRPr lang="en-US" sz="2500" u="sng" dirty="0">
              <a:latin typeface="Trebuchet MS" panose="020B0603020202020204" pitchFamily="34" charset="0"/>
            </a:endParaRPr>
          </a:p>
          <a:p>
            <a:pPr marL="457200" indent="-457200">
              <a:lnSpc>
                <a:spcPct val="110000"/>
              </a:lnSpc>
              <a:buFont typeface="+mj-lt"/>
              <a:buAutoNum type="arabicPeriod"/>
            </a:pPr>
            <a:endParaRPr lang="en-US" sz="2500" dirty="0">
              <a:latin typeface="Trebuchet MS" panose="020B0603020202020204" pitchFamily="34" charset="0"/>
            </a:endParaRPr>
          </a:p>
          <a:p>
            <a:pPr marL="0" indent="0">
              <a:lnSpc>
                <a:spcPct val="110000"/>
              </a:lnSpc>
              <a:buNone/>
            </a:pPr>
            <a:endParaRPr lang="en-US" sz="2500" dirty="0">
              <a:latin typeface="Trebuchet MS" panose="020B0603020202020204" pitchFamily="34" charset="0"/>
            </a:endParaRPr>
          </a:p>
        </p:txBody>
      </p:sp>
      <p:pic>
        <p:nvPicPr>
          <p:cNvPr id="6" name="Graphic 5" descr="Worried face outline outline">
            <a:extLst>
              <a:ext uri="{FF2B5EF4-FFF2-40B4-BE49-F238E27FC236}">
                <a16:creationId xmlns:a16="http://schemas.microsoft.com/office/drawing/2014/main" id="{D54BF7D3-70CE-4401-A9C2-8F2DD55251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99" y="33191"/>
            <a:ext cx="914400" cy="914400"/>
          </a:xfrm>
          <a:prstGeom prst="rect">
            <a:avLst/>
          </a:prstGeom>
        </p:spPr>
      </p:pic>
    </p:spTree>
    <p:extLst>
      <p:ext uri="{BB962C8B-B14F-4D97-AF65-F5344CB8AC3E}">
        <p14:creationId xmlns:p14="http://schemas.microsoft.com/office/powerpoint/2010/main" val="85718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43947" y="138222"/>
            <a:ext cx="10058402" cy="588335"/>
          </a:xfrm>
        </p:spPr>
        <p:txBody>
          <a:bodyPr>
            <a:normAutofit fontScale="90000"/>
          </a:bodyPr>
          <a:lstStyle/>
          <a:p>
            <a:pPr algn="ctr"/>
            <a:r>
              <a:rPr lang="en-US" dirty="0"/>
              <a:t>Subtitle: Video name or case study</a:t>
            </a:r>
          </a:p>
        </p:txBody>
      </p:sp>
      <p:sp>
        <p:nvSpPr>
          <p:cNvPr id="9" name="Text Placeholder 8"/>
          <p:cNvSpPr>
            <a:spLocks noGrp="1"/>
          </p:cNvSpPr>
          <p:nvPr>
            <p:ph type="body" sz="half" idx="2"/>
          </p:nvPr>
        </p:nvSpPr>
        <p:spPr/>
        <p:txBody>
          <a:bodyPr/>
          <a:lstStyle/>
          <a:p>
            <a:pPr algn="ctr"/>
            <a:r>
              <a:rPr lang="en-US" dirty="0"/>
              <a:t>Graphics are a personal preference to help break things up</a:t>
            </a:r>
          </a:p>
        </p:txBody>
      </p:sp>
      <p:sp>
        <p:nvSpPr>
          <p:cNvPr id="13" name="Text Placeholder 12"/>
          <p:cNvSpPr>
            <a:spLocks noGrp="1"/>
          </p:cNvSpPr>
          <p:nvPr>
            <p:ph type="body" sz="half" idx="21"/>
          </p:nvPr>
        </p:nvSpPr>
        <p:spPr>
          <a:xfrm>
            <a:off x="4707207" y="4947404"/>
            <a:ext cx="2951942" cy="1587619"/>
          </a:xfrm>
        </p:spPr>
        <p:txBody>
          <a:bodyPr>
            <a:normAutofit/>
          </a:bodyPr>
          <a:lstStyle/>
          <a:p>
            <a:pPr algn="ctr"/>
            <a:r>
              <a:rPr lang="en-US" dirty="0"/>
              <a:t>Videos can work too but they can’t be too long. Try to limit it to a max of 8 minutes long.</a:t>
            </a:r>
          </a:p>
        </p:txBody>
      </p:sp>
      <p:sp>
        <p:nvSpPr>
          <p:cNvPr id="14" name="Text Placeholder 13"/>
          <p:cNvSpPr>
            <a:spLocks noGrp="1"/>
          </p:cNvSpPr>
          <p:nvPr>
            <p:ph type="body" sz="half" idx="22"/>
          </p:nvPr>
        </p:nvSpPr>
        <p:spPr/>
        <p:txBody>
          <a:bodyPr>
            <a:normAutofit fontScale="92500" lnSpcReduction="20000"/>
          </a:bodyPr>
          <a:lstStyle/>
          <a:p>
            <a:pPr algn="ctr"/>
            <a:r>
              <a:rPr lang="en-US" dirty="0"/>
              <a:t>Case Studies and specific examples are also a great way to help the learner understand</a:t>
            </a:r>
          </a:p>
        </p:txBody>
      </p:sp>
      <p:pic>
        <p:nvPicPr>
          <p:cNvPr id="37" name="Picture 36" descr="A picture containing a lighthouse inside a triangle for counselor's choice award">
            <a:extLst>
              <a:ext uri="{FF2B5EF4-FFF2-40B4-BE49-F238E27FC236}">
                <a16:creationId xmlns:a16="http://schemas.microsoft.com/office/drawing/2014/main" id="{EDE9C6A7-5157-8038-7C1E-DDCEA44DE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568" y="2546349"/>
            <a:ext cx="897131" cy="1088379"/>
          </a:xfrm>
          <a:prstGeom prst="rect">
            <a:avLst/>
          </a:prstGeom>
        </p:spPr>
      </p:pic>
      <p:sp>
        <p:nvSpPr>
          <p:cNvPr id="3" name="Picture Placeholder 2">
            <a:extLst>
              <a:ext uri="{FF2B5EF4-FFF2-40B4-BE49-F238E27FC236}">
                <a16:creationId xmlns:a16="http://schemas.microsoft.com/office/drawing/2014/main" id="{C5EF0C6C-6DA8-9CBC-001E-C481AF83A621}"/>
              </a:ext>
            </a:extLst>
          </p:cNvPr>
          <p:cNvSpPr>
            <a:spLocks noGrp="1"/>
          </p:cNvSpPr>
          <p:nvPr>
            <p:ph type="pic" sz="quarter" idx="20"/>
          </p:nvPr>
        </p:nvSpPr>
        <p:spPr/>
      </p:sp>
      <p:sp>
        <p:nvSpPr>
          <p:cNvPr id="5" name="Picture Placeholder 4">
            <a:extLst>
              <a:ext uri="{FF2B5EF4-FFF2-40B4-BE49-F238E27FC236}">
                <a16:creationId xmlns:a16="http://schemas.microsoft.com/office/drawing/2014/main" id="{FFD3676D-C995-82DF-17E9-E07BFD7AF279}"/>
              </a:ext>
            </a:extLst>
          </p:cNvPr>
          <p:cNvSpPr>
            <a:spLocks noGrp="1"/>
          </p:cNvSpPr>
          <p:nvPr>
            <p:ph type="pic" sz="quarter" idx="18"/>
          </p:nvPr>
        </p:nvSpPr>
        <p:spPr/>
      </p:sp>
      <p:sp>
        <p:nvSpPr>
          <p:cNvPr id="7" name="Picture Placeholder 6">
            <a:extLst>
              <a:ext uri="{FF2B5EF4-FFF2-40B4-BE49-F238E27FC236}">
                <a16:creationId xmlns:a16="http://schemas.microsoft.com/office/drawing/2014/main" id="{59F5EE99-C751-7D0B-B8CB-8A03BB88C6CF}"/>
              </a:ext>
            </a:extLst>
          </p:cNvPr>
          <p:cNvSpPr>
            <a:spLocks noGrp="1"/>
          </p:cNvSpPr>
          <p:nvPr>
            <p:ph type="pic" sz="quarter" idx="19"/>
          </p:nvPr>
        </p:nvSpPr>
        <p:spPr/>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43947" y="138222"/>
            <a:ext cx="10058402" cy="588335"/>
          </a:xfrm>
        </p:spPr>
        <p:txBody>
          <a:bodyPr>
            <a:normAutofit fontScale="90000"/>
          </a:bodyPr>
          <a:lstStyle/>
          <a:p>
            <a:pPr algn="ctr"/>
            <a:r>
              <a:rPr lang="en-US" dirty="0"/>
              <a:t>Example Stories</a:t>
            </a:r>
          </a:p>
        </p:txBody>
      </p:sp>
      <p:sp>
        <p:nvSpPr>
          <p:cNvPr id="9" name="Text Placeholder 8"/>
          <p:cNvSpPr>
            <a:spLocks noGrp="1"/>
          </p:cNvSpPr>
          <p:nvPr>
            <p:ph type="body" sz="half" idx="2"/>
          </p:nvPr>
        </p:nvSpPr>
        <p:spPr/>
        <p:txBody>
          <a:bodyPr/>
          <a:lstStyle/>
          <a:p>
            <a:pPr algn="ctr"/>
            <a:r>
              <a:rPr lang="en-US" dirty="0"/>
              <a:t>Caregiver addiction</a:t>
            </a:r>
          </a:p>
        </p:txBody>
      </p:sp>
      <p:sp>
        <p:nvSpPr>
          <p:cNvPr id="13" name="Text Placeholder 12"/>
          <p:cNvSpPr>
            <a:spLocks noGrp="1"/>
          </p:cNvSpPr>
          <p:nvPr>
            <p:ph type="body" sz="half" idx="21"/>
          </p:nvPr>
        </p:nvSpPr>
        <p:spPr/>
        <p:txBody>
          <a:bodyPr/>
          <a:lstStyle/>
          <a:p>
            <a:pPr algn="ctr"/>
            <a:r>
              <a:rPr lang="en-US" dirty="0"/>
              <a:t>Grief</a:t>
            </a:r>
          </a:p>
        </p:txBody>
      </p:sp>
      <p:sp>
        <p:nvSpPr>
          <p:cNvPr id="14" name="Text Placeholder 13"/>
          <p:cNvSpPr>
            <a:spLocks noGrp="1"/>
          </p:cNvSpPr>
          <p:nvPr>
            <p:ph type="body" sz="half" idx="22"/>
          </p:nvPr>
        </p:nvSpPr>
        <p:spPr/>
        <p:txBody>
          <a:bodyPr/>
          <a:lstStyle/>
          <a:p>
            <a:pPr algn="ctr"/>
            <a:r>
              <a:rPr lang="en-US" dirty="0"/>
              <a:t>Confidence</a:t>
            </a:r>
          </a:p>
        </p:txBody>
      </p:sp>
      <p:pic>
        <p:nvPicPr>
          <p:cNvPr id="37" name="Picture 36" descr="A picture containing a lighthouse inside a triangle for counselor's choice award">
            <a:extLst>
              <a:ext uri="{FF2B5EF4-FFF2-40B4-BE49-F238E27FC236}">
                <a16:creationId xmlns:a16="http://schemas.microsoft.com/office/drawing/2014/main" id="{EDE9C6A7-5157-8038-7C1E-DDCEA44DE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568" y="2546349"/>
            <a:ext cx="897131" cy="1088379"/>
          </a:xfrm>
          <a:prstGeom prst="rect">
            <a:avLst/>
          </a:prstGeom>
        </p:spPr>
      </p:pic>
      <p:sp>
        <p:nvSpPr>
          <p:cNvPr id="3" name="Picture Placeholder 2">
            <a:extLst>
              <a:ext uri="{FF2B5EF4-FFF2-40B4-BE49-F238E27FC236}">
                <a16:creationId xmlns:a16="http://schemas.microsoft.com/office/drawing/2014/main" id="{C5EF0C6C-6DA8-9CBC-001E-C481AF83A621}"/>
              </a:ext>
            </a:extLst>
          </p:cNvPr>
          <p:cNvSpPr>
            <a:spLocks noGrp="1"/>
          </p:cNvSpPr>
          <p:nvPr>
            <p:ph type="pic" sz="quarter" idx="20"/>
          </p:nvPr>
        </p:nvSpPr>
        <p:spPr/>
      </p:sp>
      <p:sp>
        <p:nvSpPr>
          <p:cNvPr id="5" name="Picture Placeholder 4">
            <a:extLst>
              <a:ext uri="{FF2B5EF4-FFF2-40B4-BE49-F238E27FC236}">
                <a16:creationId xmlns:a16="http://schemas.microsoft.com/office/drawing/2014/main" id="{FFD3676D-C995-82DF-17E9-E07BFD7AF279}"/>
              </a:ext>
            </a:extLst>
          </p:cNvPr>
          <p:cNvSpPr>
            <a:spLocks noGrp="1"/>
          </p:cNvSpPr>
          <p:nvPr>
            <p:ph type="pic" sz="quarter" idx="18"/>
          </p:nvPr>
        </p:nvSpPr>
        <p:spPr/>
      </p:sp>
      <p:sp>
        <p:nvSpPr>
          <p:cNvPr id="7" name="Picture Placeholder 6">
            <a:extLst>
              <a:ext uri="{FF2B5EF4-FFF2-40B4-BE49-F238E27FC236}">
                <a16:creationId xmlns:a16="http://schemas.microsoft.com/office/drawing/2014/main" id="{59F5EE99-C751-7D0B-B8CB-8A03BB88C6CF}"/>
              </a:ext>
            </a:extLst>
          </p:cNvPr>
          <p:cNvSpPr>
            <a:spLocks noGrp="1"/>
          </p:cNvSpPr>
          <p:nvPr>
            <p:ph type="pic" sz="quarter" idx="19"/>
          </p:nvPr>
        </p:nvSpPr>
        <p:spPr/>
      </p:sp>
      <p:pic>
        <p:nvPicPr>
          <p:cNvPr id="1026" name="Picture 2" descr="What is Acceptance and Commitment Therapy? - Thrive Training Consulting">
            <a:extLst>
              <a:ext uri="{FF2B5EF4-FFF2-40B4-BE49-F238E27FC236}">
                <a16:creationId xmlns:a16="http://schemas.microsoft.com/office/drawing/2014/main" id="{502204FA-1F07-4E89-BAE2-FC5BA5DDF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8514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sz="3200" dirty="0">
              <a:latin typeface="Trebuchet MS" panose="020B0603020202020204" pitchFamily="34" charset="0"/>
            </a:endParaRPr>
          </a:p>
          <a:p>
            <a:r>
              <a:rPr lang="en-US" sz="3200" dirty="0">
                <a:latin typeface="Trebuchet MS" panose="020B0603020202020204" pitchFamily="34" charset="0"/>
              </a:rPr>
              <a:t>Summary of research. You don’t have to read out loud the wall of text. Your participants are most likely literate and can read it themselves. Give it to them in your own words and why that research matters.</a:t>
            </a:r>
          </a:p>
        </p:txBody>
      </p:sp>
      <p:sp>
        <p:nvSpPr>
          <p:cNvPr id="7" name="Rectangle 6"/>
          <p:cNvSpPr/>
          <p:nvPr/>
        </p:nvSpPr>
        <p:spPr>
          <a:xfrm>
            <a:off x="251670" y="5755221"/>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Citation for article #1 in APA format</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Question the research answers</a:t>
            </a:r>
            <a:endParaRPr lang="en-US" sz="5400" dirty="0">
              <a:latin typeface="Daytona" panose="020B0604020202020204" pitchFamily="34" charset="0"/>
            </a:endParaRPr>
          </a:p>
        </p:txBody>
      </p:sp>
    </p:spTree>
    <p:extLst>
      <p:ext uri="{BB962C8B-B14F-4D97-AF65-F5344CB8AC3E}">
        <p14:creationId xmlns:p14="http://schemas.microsoft.com/office/powerpoint/2010/main" val="145093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3918" y="1253567"/>
            <a:ext cx="9645353" cy="3258127"/>
          </a:xfrm>
          <a:effectLst>
            <a:outerShdw blurRad="50800" dist="38100" dir="2700000" algn="tl" rotWithShape="0">
              <a:prstClr val="black">
                <a:alpha val="40000"/>
              </a:prstClr>
            </a:outerShdw>
          </a:effectLst>
        </p:spPr>
        <p:txBody>
          <a:bodyPr>
            <a:normAutofit/>
          </a:bodyPr>
          <a:lstStyle/>
          <a:p>
            <a:pPr algn="ctr"/>
            <a:r>
              <a:rPr lang="en-US" sz="6700" dirty="0"/>
              <a:t>Understanding ACT</a:t>
            </a:r>
            <a:br>
              <a:rPr lang="en-US" dirty="0"/>
            </a:br>
            <a:endParaRPr lang="en-US" dirty="0"/>
          </a:p>
        </p:txBody>
      </p:sp>
      <p:sp>
        <p:nvSpPr>
          <p:cNvPr id="3" name="Subtitle 2"/>
          <p:cNvSpPr>
            <a:spLocks noGrp="1"/>
          </p:cNvSpPr>
          <p:nvPr>
            <p:ph type="subTitle" idx="1"/>
          </p:nvPr>
        </p:nvSpPr>
        <p:spPr>
          <a:xfrm>
            <a:off x="3984771" y="3806669"/>
            <a:ext cx="8128932" cy="1410050"/>
          </a:xfrm>
        </p:spPr>
        <p:txBody>
          <a:bodyPr>
            <a:normAutofit fontScale="92500"/>
          </a:bodyPr>
          <a:lstStyle/>
          <a:p>
            <a:r>
              <a:rPr lang="en-US" sz="3200" dirty="0"/>
              <a:t>New interventions</a:t>
            </a:r>
            <a:br>
              <a:rPr lang="en-US" sz="3200" dirty="0"/>
            </a:br>
            <a:r>
              <a:rPr lang="en-US" sz="3200" dirty="0"/>
              <a:t>Leo Debroeck, MS, LMHC, CMHS, </a:t>
            </a:r>
            <a:r>
              <a:rPr lang="en-US" sz="3200" dirty="0" err="1"/>
              <a:t>MHP</a:t>
            </a:r>
            <a:endParaRPr lang="en-US" sz="3200" dirty="0"/>
          </a:p>
        </p:txBody>
      </p:sp>
    </p:spTree>
    <p:extLst>
      <p:ext uri="{BB962C8B-B14F-4D97-AF65-F5344CB8AC3E}">
        <p14:creationId xmlns:p14="http://schemas.microsoft.com/office/powerpoint/2010/main" val="2262111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0" i="0" dirty="0">
                <a:solidFill>
                  <a:srgbClr val="2E2E2E"/>
                </a:solidFill>
                <a:effectLst/>
                <a:latin typeface="ElsevierGulliver"/>
              </a:rPr>
              <a:t>As evidenced across 20 meta-analyses, 133 studies, and 12,477 participants, ACT is efficacious. The evidence suggests that ACT is efficacious across a broad range of intervention targets (e.g., diagnoses of mental disorders and health conditions such as chronic pain), with largely equivalent results across these areas. As expected, effect sizes were larger when compared to inactive control groups and smaller when compared to active control groups.</a:t>
            </a:r>
          </a:p>
          <a:p>
            <a:r>
              <a:rPr lang="en-US" b="0" i="0" dirty="0">
                <a:solidFill>
                  <a:srgbClr val="2E2E2E"/>
                </a:solidFill>
                <a:effectLst/>
                <a:latin typeface="ElsevierGulliver"/>
              </a:rPr>
              <a:t>18 studies with 1,088 participants were included in the review….suggested that ACT was significantly for reducing depressive symptoms compared with the control group, especially at three months of follow-up, adult group and mild depression. More research is needed to investigate the difference effects for minor group, moderate and severe depression and long-term follow-up.</a:t>
            </a:r>
            <a:endParaRPr lang="en-US" sz="3200" dirty="0">
              <a:latin typeface="Trebuchet MS" panose="020B0603020202020204" pitchFamily="34" charset="0"/>
            </a:endParaRPr>
          </a:p>
        </p:txBody>
      </p:sp>
      <p:sp>
        <p:nvSpPr>
          <p:cNvPr id="7" name="Rectangle 6"/>
          <p:cNvSpPr/>
          <p:nvPr/>
        </p:nvSpPr>
        <p:spPr>
          <a:xfrm>
            <a:off x="0" y="5599381"/>
            <a:ext cx="12192000" cy="646331"/>
          </a:xfrm>
          <a:prstGeom prst="rect">
            <a:avLst/>
          </a:prstGeom>
        </p:spPr>
        <p:txBody>
          <a:bodyPr wrap="square">
            <a:spAutoFit/>
          </a:bodyPr>
          <a:lstStyle/>
          <a:p>
            <a:r>
              <a:rPr lang="en-US" b="0" i="0" dirty="0" err="1">
                <a:solidFill>
                  <a:srgbClr val="222222"/>
                </a:solidFill>
                <a:effectLst/>
                <a:latin typeface="Arial" panose="020B0604020202020204" pitchFamily="34" charset="0"/>
              </a:rPr>
              <a:t>Gloster</a:t>
            </a:r>
            <a:r>
              <a:rPr lang="en-US" b="0" i="0" dirty="0">
                <a:solidFill>
                  <a:srgbClr val="222222"/>
                </a:solidFill>
                <a:effectLst/>
                <a:latin typeface="Arial" panose="020B0604020202020204" pitchFamily="34" charset="0"/>
              </a:rPr>
              <a:t>, A. T., </a:t>
            </a:r>
            <a:r>
              <a:rPr lang="en-US" b="0" i="0" dirty="0" err="1">
                <a:solidFill>
                  <a:srgbClr val="222222"/>
                </a:solidFill>
                <a:effectLst/>
                <a:latin typeface="Arial" panose="020B0604020202020204" pitchFamily="34" charset="0"/>
              </a:rPr>
              <a:t>Walder</a:t>
            </a:r>
            <a:r>
              <a:rPr lang="en-US" b="0" i="0" dirty="0">
                <a:solidFill>
                  <a:srgbClr val="222222"/>
                </a:solidFill>
                <a:effectLst/>
                <a:latin typeface="Arial" panose="020B0604020202020204" pitchFamily="34" charset="0"/>
              </a:rPr>
              <a:t>, N., Levin, M. E., Twohig, M. P., &amp; </a:t>
            </a:r>
            <a:r>
              <a:rPr lang="en-US" b="0" i="0" dirty="0" err="1">
                <a:solidFill>
                  <a:srgbClr val="222222"/>
                </a:solidFill>
                <a:effectLst/>
                <a:latin typeface="Arial" panose="020B0604020202020204" pitchFamily="34" charset="0"/>
              </a:rPr>
              <a:t>Karekla</a:t>
            </a:r>
            <a:r>
              <a:rPr lang="en-US" b="0" i="0" dirty="0">
                <a:solidFill>
                  <a:srgbClr val="222222"/>
                </a:solidFill>
                <a:effectLst/>
                <a:latin typeface="Arial" panose="020B0604020202020204" pitchFamily="34" charset="0"/>
              </a:rPr>
              <a:t>, M. (2020). The empirical status of acceptance and commitment therapy: A review of meta-analyses. </a:t>
            </a:r>
            <a:r>
              <a:rPr lang="en-US" b="0" i="1" dirty="0">
                <a:solidFill>
                  <a:srgbClr val="222222"/>
                </a:solidFill>
                <a:effectLst/>
                <a:latin typeface="Arial" panose="020B0604020202020204" pitchFamily="34" charset="0"/>
              </a:rPr>
              <a:t>Journal of Contextual Behavioral Science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18</a:t>
            </a:r>
            <a:r>
              <a:rPr lang="en-US" b="0" i="0" dirty="0">
                <a:solidFill>
                  <a:srgbClr val="222222"/>
                </a:solidFill>
                <a:effectLst/>
                <a:latin typeface="Arial" panose="020B0604020202020204" pitchFamily="34" charset="0"/>
              </a:rPr>
              <a:t>, 181-192.</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Does it work?</a:t>
            </a:r>
            <a:endParaRPr lang="en-US" sz="5400" dirty="0">
              <a:latin typeface="Daytona" panose="020B0604020202020204" pitchFamily="34" charset="0"/>
            </a:endParaRPr>
          </a:p>
        </p:txBody>
      </p:sp>
      <p:sp>
        <p:nvSpPr>
          <p:cNvPr id="12" name="TextBox 11">
            <a:extLst>
              <a:ext uri="{FF2B5EF4-FFF2-40B4-BE49-F238E27FC236}">
                <a16:creationId xmlns:a16="http://schemas.microsoft.com/office/drawing/2014/main" id="{0749AD35-9CD2-57C0-F90E-AABFCC07AE95}"/>
              </a:ext>
            </a:extLst>
          </p:cNvPr>
          <p:cNvSpPr txBox="1"/>
          <p:nvPr/>
        </p:nvSpPr>
        <p:spPr>
          <a:xfrm>
            <a:off x="0" y="6166341"/>
            <a:ext cx="11984372"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Bai, Z., Luo, S., Zhang, L., Wu, S., &amp; Chi, I. (2020). Acceptance and commitment therapy (ACT) to reduce depression: A systematic review and meta-analysis. </a:t>
            </a:r>
            <a:r>
              <a:rPr lang="en-US" b="0" i="1" dirty="0">
                <a:solidFill>
                  <a:srgbClr val="222222"/>
                </a:solidFill>
                <a:effectLst/>
                <a:latin typeface="Arial" panose="020B0604020202020204" pitchFamily="34" charset="0"/>
              </a:rPr>
              <a:t>Journal of affective disorders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260</a:t>
            </a:r>
            <a:r>
              <a:rPr lang="en-US" b="0" i="0" dirty="0">
                <a:solidFill>
                  <a:srgbClr val="222222"/>
                </a:solidFill>
                <a:effectLst/>
                <a:latin typeface="Arial" panose="020B0604020202020204" pitchFamily="34" charset="0"/>
              </a:rPr>
              <a:t>, 728-737.</a:t>
            </a:r>
            <a:endParaRPr lang="en-US" dirty="0"/>
          </a:p>
        </p:txBody>
      </p:sp>
    </p:spTree>
    <p:extLst>
      <p:ext uri="{BB962C8B-B14F-4D97-AF65-F5344CB8AC3E}">
        <p14:creationId xmlns:p14="http://schemas.microsoft.com/office/powerpoint/2010/main" val="1440286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anim calcmode="lin" valueType="num">
                                      <p:cBhvr>
                                        <p:cTn id="1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sz="3200" dirty="0">
              <a:latin typeface="Trebuchet MS" panose="020B0603020202020204" pitchFamily="34" charset="0"/>
            </a:endParaRPr>
          </a:p>
          <a:p>
            <a:r>
              <a:rPr lang="en-US" sz="3200" dirty="0">
                <a:latin typeface="Trebuchet MS" panose="020B0603020202020204" pitchFamily="34" charset="0"/>
              </a:rPr>
              <a:t>Summary of research. </a:t>
            </a:r>
          </a:p>
        </p:txBody>
      </p:sp>
      <p:sp>
        <p:nvSpPr>
          <p:cNvPr id="7" name="Rectangle 6"/>
          <p:cNvSpPr/>
          <p:nvPr/>
        </p:nvSpPr>
        <p:spPr>
          <a:xfrm>
            <a:off x="251670" y="5755221"/>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Citation for article #2 in APA format</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Different Question the research answers</a:t>
            </a:r>
            <a:endParaRPr lang="en-US" sz="5400" dirty="0">
              <a:latin typeface="Daytona" panose="020B0604020202020204" pitchFamily="34" charset="0"/>
            </a:endParaRPr>
          </a:p>
        </p:txBody>
      </p:sp>
    </p:spTree>
    <p:extLst>
      <p:ext uri="{BB962C8B-B14F-4D97-AF65-F5344CB8AC3E}">
        <p14:creationId xmlns:p14="http://schemas.microsoft.com/office/powerpoint/2010/main" val="706159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134923" y="2306753"/>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0" i="0" dirty="0">
                <a:solidFill>
                  <a:srgbClr val="2E2E2E"/>
                </a:solidFill>
                <a:effectLst/>
                <a:latin typeface="ElsevierGulliver"/>
              </a:rPr>
              <a:t>Across 25 studies, small pooled effects were found for all outcomes at post-assessment and maintained at follow-up time-points. Interventions with </a:t>
            </a:r>
            <a:r>
              <a:rPr lang="en-US" b="0" i="0" dirty="0">
                <a:solidFill>
                  <a:srgbClr val="2E2E2E"/>
                </a:solidFill>
                <a:effectLst/>
                <a:latin typeface="ElsevierGulliver"/>
                <a:hlinkClick r:id="rId9" tooltip="Learn more about therapist from ScienceDirect's AI-generated Topic Pages"/>
              </a:rPr>
              <a:t>therapist</a:t>
            </a:r>
            <a:r>
              <a:rPr lang="en-US" b="0" i="0" dirty="0">
                <a:solidFill>
                  <a:srgbClr val="2E2E2E"/>
                </a:solidFill>
                <a:effectLst/>
                <a:latin typeface="ElsevierGulliver"/>
              </a:rPr>
              <a:t> guidance demonstrated greater effectiveness in improving depression and psychological flexibility outcomes compared to nonguided </a:t>
            </a:r>
            <a:r>
              <a:rPr lang="en-US" b="0" i="0" dirty="0" err="1">
                <a:solidFill>
                  <a:srgbClr val="2E2E2E"/>
                </a:solidFill>
                <a:effectLst/>
                <a:latin typeface="ElsevierGulliver"/>
              </a:rPr>
              <a:t>iACT</a:t>
            </a:r>
            <a:r>
              <a:rPr lang="en-US" b="0" i="0" dirty="0">
                <a:solidFill>
                  <a:srgbClr val="2E2E2E"/>
                </a:solidFill>
                <a:effectLst/>
                <a:latin typeface="ElsevierGulliver"/>
              </a:rPr>
              <a:t>, and populations defined by a psychological condition or symptoms (e.g., depressed samples) demonstrated greater improvements in anxiety compared to nonclinical or somatic populations (e.g., chronic pain samples or students). Participants completed on average 75.77% of </a:t>
            </a:r>
            <a:r>
              <a:rPr lang="en-US" b="0" i="0" dirty="0" err="1">
                <a:solidFill>
                  <a:srgbClr val="2E2E2E"/>
                </a:solidFill>
                <a:effectLst/>
                <a:latin typeface="ElsevierGulliver"/>
              </a:rPr>
              <a:t>iACT</a:t>
            </a:r>
            <a:r>
              <a:rPr lang="en-US" b="0" i="0" dirty="0">
                <a:solidFill>
                  <a:srgbClr val="2E2E2E"/>
                </a:solidFill>
                <a:effectLst/>
                <a:latin typeface="ElsevierGulliver"/>
              </a:rPr>
              <a:t> treatments.</a:t>
            </a:r>
            <a:endParaRPr lang="en-US" sz="2800" dirty="0">
              <a:latin typeface="Trebuchet MS" panose="020B0603020202020204" pitchFamily="34" charset="0"/>
            </a:endParaRPr>
          </a:p>
        </p:txBody>
      </p:sp>
      <p:sp>
        <p:nvSpPr>
          <p:cNvPr id="7" name="Rectangle 6"/>
          <p:cNvSpPr/>
          <p:nvPr/>
        </p:nvSpPr>
        <p:spPr>
          <a:xfrm>
            <a:off x="0" y="5934670"/>
            <a:ext cx="12192000" cy="923330"/>
          </a:xfrm>
          <a:prstGeom prst="rect">
            <a:avLst/>
          </a:prstGeom>
        </p:spPr>
        <p:txBody>
          <a:bodyPr wrap="square">
            <a:spAutoFit/>
          </a:bodyPr>
          <a:lstStyle/>
          <a:p>
            <a:r>
              <a:rPr lang="en-US" b="0" i="0" dirty="0">
                <a:solidFill>
                  <a:srgbClr val="222222"/>
                </a:solidFill>
                <a:effectLst/>
                <a:latin typeface="Arial" panose="020B0604020202020204" pitchFamily="34" charset="0"/>
              </a:rPr>
              <a:t>Thompson, E. M., </a:t>
            </a:r>
            <a:r>
              <a:rPr lang="en-US" b="0" i="0" dirty="0" err="1">
                <a:solidFill>
                  <a:srgbClr val="222222"/>
                </a:solidFill>
                <a:effectLst/>
                <a:latin typeface="Arial" panose="020B0604020202020204" pitchFamily="34" charset="0"/>
              </a:rPr>
              <a:t>Destree</a:t>
            </a:r>
            <a:r>
              <a:rPr lang="en-US" b="0" i="0" dirty="0">
                <a:solidFill>
                  <a:srgbClr val="222222"/>
                </a:solidFill>
                <a:effectLst/>
                <a:latin typeface="Arial" panose="020B0604020202020204" pitchFamily="34" charset="0"/>
              </a:rPr>
              <a:t>, L., </a:t>
            </a:r>
            <a:r>
              <a:rPr lang="en-US" b="0" i="0" dirty="0" err="1">
                <a:solidFill>
                  <a:srgbClr val="222222"/>
                </a:solidFill>
                <a:effectLst/>
                <a:latin typeface="Arial" panose="020B0604020202020204" pitchFamily="34" charset="0"/>
              </a:rPr>
              <a:t>Albertella</a:t>
            </a:r>
            <a:r>
              <a:rPr lang="en-US" b="0" i="0" dirty="0">
                <a:solidFill>
                  <a:srgbClr val="222222"/>
                </a:solidFill>
                <a:effectLst/>
                <a:latin typeface="Arial" panose="020B0604020202020204" pitchFamily="34" charset="0"/>
              </a:rPr>
              <a:t>, L., &amp; Fontenelle, L. F. (2021). Internet-based acceptance and commitment therapy: a transdiagnostic systematic review and meta-analysis for mental health outcomes. </a:t>
            </a:r>
            <a:r>
              <a:rPr lang="en-US" b="0" i="1" dirty="0">
                <a:solidFill>
                  <a:srgbClr val="222222"/>
                </a:solidFill>
                <a:effectLst/>
                <a:latin typeface="Arial" panose="020B0604020202020204" pitchFamily="34" charset="0"/>
              </a:rPr>
              <a:t>Behavior Therapy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52</a:t>
            </a:r>
            <a:r>
              <a:rPr lang="en-US" b="0" i="0" dirty="0">
                <a:solidFill>
                  <a:srgbClr val="222222"/>
                </a:solidFill>
                <a:effectLst/>
                <a:latin typeface="Arial" panose="020B0604020202020204" pitchFamily="34" charset="0"/>
              </a:rPr>
              <a:t>(2), 492-507.</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1258619"/>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What about internet-based?</a:t>
            </a:r>
            <a:endParaRPr lang="en-US" sz="5400" dirty="0">
              <a:latin typeface="Daytona" panose="020B0604020202020204" pitchFamily="34" charset="0"/>
            </a:endParaRPr>
          </a:p>
        </p:txBody>
      </p:sp>
    </p:spTree>
    <p:extLst>
      <p:ext uri="{BB962C8B-B14F-4D97-AF65-F5344CB8AC3E}">
        <p14:creationId xmlns:p14="http://schemas.microsoft.com/office/powerpoint/2010/main" val="39397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sz="3200" dirty="0">
              <a:latin typeface="Trebuchet MS" panose="020B0603020202020204" pitchFamily="34" charset="0"/>
            </a:endParaRPr>
          </a:p>
          <a:p>
            <a:r>
              <a:rPr lang="en-US" sz="3200" dirty="0">
                <a:latin typeface="Trebuchet MS" panose="020B0603020202020204" pitchFamily="34" charset="0"/>
              </a:rPr>
              <a:t>Summary of research. </a:t>
            </a:r>
            <a:br>
              <a:rPr lang="en-US" sz="3200" dirty="0">
                <a:latin typeface="Trebuchet MS" panose="020B0603020202020204" pitchFamily="34" charset="0"/>
              </a:rPr>
            </a:br>
            <a:br>
              <a:rPr lang="en-US" sz="3200" dirty="0">
                <a:latin typeface="Trebuchet MS" panose="020B0603020202020204" pitchFamily="34" charset="0"/>
              </a:rPr>
            </a:br>
            <a:r>
              <a:rPr lang="en-US" sz="3200" dirty="0">
                <a:latin typeface="Trebuchet MS" panose="020B0603020202020204" pitchFamily="34" charset="0"/>
              </a:rPr>
              <a:t>You will only need about 2-3 pieces of research per 1 clock hour of material. You don’t need to directly discuss it but for accreditation you do need to address the evidence you’re discussing.</a:t>
            </a:r>
          </a:p>
        </p:txBody>
      </p:sp>
      <p:sp>
        <p:nvSpPr>
          <p:cNvPr id="7" name="Rectangle 6"/>
          <p:cNvSpPr/>
          <p:nvPr/>
        </p:nvSpPr>
        <p:spPr>
          <a:xfrm>
            <a:off x="251670" y="5755221"/>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Citation for article #3 in APA format</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Different Question the research answers</a:t>
            </a:r>
            <a:endParaRPr lang="en-US" sz="5400" dirty="0">
              <a:latin typeface="Daytona" panose="020B0604020202020204" pitchFamily="34" charset="0"/>
            </a:endParaRPr>
          </a:p>
        </p:txBody>
      </p:sp>
    </p:spTree>
    <p:extLst>
      <p:ext uri="{BB962C8B-B14F-4D97-AF65-F5344CB8AC3E}">
        <p14:creationId xmlns:p14="http://schemas.microsoft.com/office/powerpoint/2010/main" val="3795995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134923" y="2306753"/>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0" i="0" dirty="0">
                <a:solidFill>
                  <a:srgbClr val="2E2E2E"/>
                </a:solidFill>
                <a:effectLst/>
                <a:latin typeface="ElsevierGulliver"/>
              </a:rPr>
              <a:t>This review aimed to analyze published studies regarding the usefulness of Acceptance and Commitment Therapy, applied on a group basis, in the treatment of anxiety and depression…</a:t>
            </a:r>
            <a:r>
              <a:rPr lang="en-US" sz="2000" b="0" i="0" dirty="0">
                <a:solidFill>
                  <a:srgbClr val="2E2E2E"/>
                </a:solidFill>
                <a:effectLst/>
                <a:latin typeface="ElsevierGulliver"/>
              </a:rPr>
              <a:t>Those patients who received interventions based on Acceptance and Commitment Therapy showed a better emotional state and greater psychological flexibility than patients in control groups without treatment. No differences are found with Cognitive Therapy and Cognitive-Behavioral Therapy.</a:t>
            </a:r>
            <a:endParaRPr lang="en-US" sz="2800" dirty="0">
              <a:latin typeface="Trebuchet MS" panose="020B0603020202020204" pitchFamily="34" charset="0"/>
            </a:endParaRPr>
          </a:p>
        </p:txBody>
      </p:sp>
      <p:sp>
        <p:nvSpPr>
          <p:cNvPr id="7" name="Rectangle 6"/>
          <p:cNvSpPr/>
          <p:nvPr/>
        </p:nvSpPr>
        <p:spPr>
          <a:xfrm>
            <a:off x="0" y="6061046"/>
            <a:ext cx="12192000" cy="646331"/>
          </a:xfrm>
          <a:prstGeom prst="rect">
            <a:avLst/>
          </a:prstGeom>
        </p:spPr>
        <p:txBody>
          <a:bodyPr wrap="square">
            <a:spAutoFit/>
          </a:bodyPr>
          <a:lstStyle/>
          <a:p>
            <a:r>
              <a:rPr lang="en-US" b="0" i="0" dirty="0" err="1">
                <a:solidFill>
                  <a:srgbClr val="222222"/>
                </a:solidFill>
                <a:effectLst/>
                <a:latin typeface="Arial" panose="020B0604020202020204" pitchFamily="34" charset="0"/>
              </a:rPr>
              <a:t>Coto-Lesmes</a:t>
            </a:r>
            <a:r>
              <a:rPr lang="en-US" b="0" i="0" dirty="0">
                <a:solidFill>
                  <a:srgbClr val="222222"/>
                </a:solidFill>
                <a:effectLst/>
                <a:latin typeface="Arial" panose="020B0604020202020204" pitchFamily="34" charset="0"/>
              </a:rPr>
              <a:t>, R., Fernández-Rodríguez, C., &amp; González-Fernández, S. (2020). Acceptance and Commitment Therapy in group format for anxiety and depression. A systematic review. </a:t>
            </a:r>
            <a:r>
              <a:rPr lang="en-US" b="0" i="1" dirty="0">
                <a:solidFill>
                  <a:srgbClr val="222222"/>
                </a:solidFill>
                <a:effectLst/>
                <a:latin typeface="Arial" panose="020B0604020202020204" pitchFamily="34" charset="0"/>
              </a:rPr>
              <a:t>Journal of affective disorders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263</a:t>
            </a:r>
            <a:r>
              <a:rPr lang="en-US" b="0" i="0" dirty="0">
                <a:solidFill>
                  <a:srgbClr val="222222"/>
                </a:solidFill>
                <a:effectLst/>
                <a:latin typeface="Arial" panose="020B0604020202020204" pitchFamily="34" charset="0"/>
              </a:rPr>
              <a:t>, 107-120.</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1258619"/>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Is it better than CBT?</a:t>
            </a:r>
            <a:endParaRPr lang="en-US" sz="5400" dirty="0">
              <a:latin typeface="Daytona" panose="020B0604020202020204" pitchFamily="34" charset="0"/>
            </a:endParaRPr>
          </a:p>
        </p:txBody>
      </p:sp>
    </p:spTree>
    <p:extLst>
      <p:ext uri="{BB962C8B-B14F-4D97-AF65-F5344CB8AC3E}">
        <p14:creationId xmlns:p14="http://schemas.microsoft.com/office/powerpoint/2010/main" val="411842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134923" y="2306753"/>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Three modalities (CBT, ACT, and </a:t>
            </a:r>
            <a:r>
              <a:rPr lang="en-US" sz="2000" dirty="0" err="1">
                <a:solidFill>
                  <a:schemeClr val="tx2"/>
                </a:solidFill>
                <a:latin typeface="Arial" panose="020B0604020202020204" pitchFamily="34" charset="0"/>
                <a:cs typeface="Arial" panose="020B0604020202020204" pitchFamily="34" charset="0"/>
              </a:rPr>
              <a:t>DBT</a:t>
            </a:r>
            <a:r>
              <a:rPr lang="en-US" sz="2000" dirty="0">
                <a:solidFill>
                  <a:schemeClr val="tx2"/>
                </a:solidFill>
                <a:latin typeface="Arial" panose="020B0604020202020204" pitchFamily="34" charset="0"/>
                <a:cs typeface="Arial" panose="020B0604020202020204" pitchFamily="34" charset="0"/>
              </a:rPr>
              <a:t>) of brief, contextual </a:t>
            </a:r>
            <a:r>
              <a:rPr lang="en-US" sz="2000" dirty="0" err="1">
                <a:solidFill>
                  <a:schemeClr val="tx2"/>
                </a:solidFill>
                <a:latin typeface="Arial" panose="020B0604020202020204" pitchFamily="34" charset="0"/>
                <a:cs typeface="Arial" panose="020B0604020202020204" pitchFamily="34" charset="0"/>
              </a:rPr>
              <a:t>behavioural</a:t>
            </a:r>
            <a:r>
              <a:rPr lang="en-US" sz="2000" dirty="0">
                <a:solidFill>
                  <a:schemeClr val="tx2"/>
                </a:solidFill>
                <a:latin typeface="Arial" panose="020B0604020202020204" pitchFamily="34" charset="0"/>
                <a:cs typeface="Arial" panose="020B0604020202020204" pitchFamily="34" charset="0"/>
              </a:rPr>
              <a:t> therapy proved to be useful in decreasing </a:t>
            </a:r>
            <a:r>
              <a:rPr lang="en-US" sz="2000" dirty="0" err="1">
                <a:solidFill>
                  <a:schemeClr val="tx2"/>
                </a:solidFill>
                <a:latin typeface="Arial" panose="020B0604020202020204" pitchFamily="34" charset="0"/>
                <a:cs typeface="Arial" panose="020B0604020202020204" pitchFamily="34" charset="0"/>
              </a:rPr>
              <a:t>Boarderline</a:t>
            </a:r>
            <a:r>
              <a:rPr lang="en-US" sz="2000" dirty="0">
                <a:solidFill>
                  <a:schemeClr val="tx2"/>
                </a:solidFill>
                <a:latin typeface="Arial" panose="020B0604020202020204" pitchFamily="34" charset="0"/>
                <a:cs typeface="Arial" panose="020B0604020202020204" pitchFamily="34" charset="0"/>
              </a:rPr>
              <a:t> Personality Disorder symptom severity and emotional dysregulation, as well as negative interpersonal attachment. These changes were related to the reduction of experiential avoidance and the acquisition of mindfulness skills in all treatment groups, which may explain why no differences between the three different intervention modalities were observed.</a:t>
            </a:r>
            <a:endParaRPr lang="en-US" sz="28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0" y="5607337"/>
            <a:ext cx="12192000" cy="1200329"/>
          </a:xfrm>
          <a:prstGeom prst="rect">
            <a:avLst/>
          </a:prstGeom>
        </p:spPr>
        <p:txBody>
          <a:bodyPr wrap="square">
            <a:spAutoFit/>
          </a:bodyPr>
          <a:lstStyle/>
          <a:p>
            <a:r>
              <a:rPr lang="en-US" b="0" i="0" dirty="0">
                <a:solidFill>
                  <a:srgbClr val="222222"/>
                </a:solidFill>
                <a:effectLst/>
                <a:latin typeface="Arial" panose="020B0604020202020204" pitchFamily="34" charset="0"/>
              </a:rPr>
              <a:t>Reyes‐Ortega, M. A., Miranda, E. M., </a:t>
            </a:r>
            <a:r>
              <a:rPr lang="en-US" b="0" i="0" dirty="0" err="1">
                <a:solidFill>
                  <a:srgbClr val="222222"/>
                </a:solidFill>
                <a:effectLst/>
                <a:latin typeface="Arial" panose="020B0604020202020204" pitchFamily="34" charset="0"/>
              </a:rPr>
              <a:t>Fresán</a:t>
            </a:r>
            <a:r>
              <a:rPr lang="en-US" b="0" i="0" dirty="0">
                <a:solidFill>
                  <a:srgbClr val="222222"/>
                </a:solidFill>
                <a:effectLst/>
                <a:latin typeface="Arial" panose="020B0604020202020204" pitchFamily="34" charset="0"/>
              </a:rPr>
              <a:t>, A., Vargas, A. N., Barragán, S. C., Robles García, R., &amp; Arango, I. (2020). Clinical efficacy of a combined acceptance and commitment therapy, dialectical </a:t>
            </a:r>
            <a:r>
              <a:rPr lang="en-US" b="0" i="0" dirty="0" err="1">
                <a:solidFill>
                  <a:srgbClr val="222222"/>
                </a:solidFill>
                <a:effectLst/>
                <a:latin typeface="Arial" panose="020B0604020202020204" pitchFamily="34" charset="0"/>
              </a:rPr>
              <a:t>behavioural</a:t>
            </a:r>
            <a:r>
              <a:rPr lang="en-US" b="0" i="0" dirty="0">
                <a:solidFill>
                  <a:srgbClr val="222222"/>
                </a:solidFill>
                <a:effectLst/>
                <a:latin typeface="Arial" panose="020B0604020202020204" pitchFamily="34" charset="0"/>
              </a:rPr>
              <a:t> therapy, and functional analytic psychotherapy intervention in patients with borderline personality disorder. </a:t>
            </a:r>
            <a:r>
              <a:rPr lang="en-US" b="0" i="1" dirty="0">
                <a:solidFill>
                  <a:srgbClr val="222222"/>
                </a:solidFill>
                <a:effectLst/>
                <a:latin typeface="Arial" panose="020B0604020202020204" pitchFamily="34" charset="0"/>
              </a:rPr>
              <a:t>Psychology and Psychotherapy: Theory, Research and Practice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93</a:t>
            </a:r>
            <a:r>
              <a:rPr lang="en-US" b="0" i="0" dirty="0">
                <a:solidFill>
                  <a:srgbClr val="222222"/>
                </a:solidFill>
                <a:effectLst/>
                <a:latin typeface="Arial" panose="020B0604020202020204" pitchFamily="34" charset="0"/>
              </a:rPr>
              <a:t>(3), 474-489.</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1258619"/>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Is it better than CBT?</a:t>
            </a:r>
            <a:endParaRPr lang="en-US" sz="5400" dirty="0">
              <a:latin typeface="Daytona" panose="020B0604020202020204" pitchFamily="34" charset="0"/>
            </a:endParaRPr>
          </a:p>
        </p:txBody>
      </p:sp>
    </p:spTree>
    <p:extLst>
      <p:ext uri="{BB962C8B-B14F-4D97-AF65-F5344CB8AC3E}">
        <p14:creationId xmlns:p14="http://schemas.microsoft.com/office/powerpoint/2010/main" val="179142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fontScale="92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sz="3200" dirty="0">
              <a:latin typeface="Trebuchet MS" panose="020B0603020202020204" pitchFamily="34" charset="0"/>
            </a:endParaRPr>
          </a:p>
          <a:p>
            <a:r>
              <a:rPr lang="en-US" sz="3200" dirty="0">
                <a:latin typeface="Trebuchet MS" panose="020B0603020202020204" pitchFamily="34" charset="0"/>
              </a:rPr>
              <a:t>Summary of research. </a:t>
            </a:r>
            <a:br>
              <a:rPr lang="en-US" sz="3200" dirty="0">
                <a:latin typeface="Trebuchet MS" panose="020B0603020202020204" pitchFamily="34" charset="0"/>
              </a:rPr>
            </a:br>
            <a:br>
              <a:rPr lang="en-US" sz="3200" dirty="0">
                <a:latin typeface="Trebuchet MS" panose="020B0603020202020204" pitchFamily="34" charset="0"/>
              </a:rPr>
            </a:br>
            <a:r>
              <a:rPr lang="en-US" sz="3200" dirty="0">
                <a:latin typeface="Trebuchet MS" panose="020B0603020202020204" pitchFamily="34" charset="0"/>
              </a:rPr>
              <a:t>You will need </a:t>
            </a:r>
            <a:r>
              <a:rPr lang="en-US" sz="3600" dirty="0">
                <a:effectLst/>
                <a:latin typeface="Calibri" panose="020F0502020204030204" pitchFamily="34" charset="0"/>
                <a:ea typeface="Calibri" panose="020F0502020204030204" pitchFamily="34" charset="0"/>
                <a:cs typeface="Times New Roman" panose="02020603050405020304" pitchFamily="18" charset="0"/>
              </a:rPr>
              <a:t>at least 2+ citations that are no more than 10 years old from a peer reviewed academic journal. You can still reference and use other resources but they won’t count towards meeting this requirement. </a:t>
            </a:r>
            <a:r>
              <a:rPr lang="en-US" sz="3600" dirty="0">
                <a:latin typeface="Calibri" panose="020F0502020204030204" pitchFamily="34" charset="0"/>
                <a:ea typeface="Calibri" panose="020F0502020204030204" pitchFamily="34" charset="0"/>
                <a:cs typeface="Times New Roman" panose="02020603050405020304" pitchFamily="18" charset="0"/>
              </a:rPr>
              <a:t>(Only primary sources count towards this accreditation standard: No newspapers, No books, No magazine articles, No websites, No blogs etc.)</a:t>
            </a:r>
            <a:br>
              <a:rPr lang="en-US" sz="3200" dirty="0">
                <a:latin typeface="Trebuchet MS" panose="020B0603020202020204" pitchFamily="34" charset="0"/>
              </a:rPr>
            </a:br>
            <a:br>
              <a:rPr lang="en-US" sz="3200" dirty="0">
                <a:latin typeface="Trebuchet MS" panose="020B0603020202020204" pitchFamily="34" charset="0"/>
              </a:rPr>
            </a:br>
            <a:br>
              <a:rPr lang="en-US" sz="3200" dirty="0">
                <a:latin typeface="Trebuchet MS" panose="020B0603020202020204" pitchFamily="34" charset="0"/>
              </a:rPr>
            </a:br>
            <a:endParaRPr lang="en-US" sz="3200" dirty="0">
              <a:latin typeface="Trebuchet MS" panose="020B0603020202020204" pitchFamily="34" charset="0"/>
            </a:endParaRPr>
          </a:p>
        </p:txBody>
      </p:sp>
      <p:sp>
        <p:nvSpPr>
          <p:cNvPr id="7" name="Rectangle 6"/>
          <p:cNvSpPr/>
          <p:nvPr/>
        </p:nvSpPr>
        <p:spPr>
          <a:xfrm>
            <a:off x="251670" y="5755221"/>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Citation for article in APA format</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1446550"/>
          </a:xfrm>
          <a:prstGeom prst="rect">
            <a:avLst/>
          </a:prstGeom>
          <a:noFill/>
        </p:spPr>
        <p:txBody>
          <a:bodyPr wrap="square">
            <a:spAutoFit/>
          </a:bodyPr>
          <a:lstStyle/>
          <a:p>
            <a:pPr algn="ctr"/>
            <a:r>
              <a:rPr lang="en-US" sz="4400" dirty="0">
                <a:latin typeface="Daytona" panose="020B0604020202020204" pitchFamily="34" charset="0"/>
              </a:rPr>
              <a:t>Have an image from the research if possible</a:t>
            </a:r>
            <a:endParaRPr lang="en-US" sz="5400" dirty="0">
              <a:latin typeface="Daytona" panose="020B0604020202020204" pitchFamily="34" charset="0"/>
            </a:endParaRPr>
          </a:p>
        </p:txBody>
      </p:sp>
    </p:spTree>
    <p:extLst>
      <p:ext uri="{BB962C8B-B14F-4D97-AF65-F5344CB8AC3E}">
        <p14:creationId xmlns:p14="http://schemas.microsoft.com/office/powerpoint/2010/main" val="3950621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522483"/>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196527" y="1222954"/>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sz="1600" b="0" i="0" dirty="0">
                <a:solidFill>
                  <a:srgbClr val="333333"/>
                </a:solidFill>
                <a:effectLst/>
                <a:latin typeface="Roboto" panose="02000000000000000000" pitchFamily="2" charset="0"/>
              </a:rPr>
              <a:t>Of 61 individuals randomized into a service-based trial comparing ACT and Treatment as Usual based on Cognitive Behavior Therapy (TAU-CBT), 45 provided data (ACT n=26; TAU-CBT n=19). Primary outcomes were measures of psychological symptoms. All participants showed reduced symptoms immediately after intervention but improvements were more completely sustained in the ACT group at 6-month follow-up. </a:t>
            </a:r>
            <a:endParaRPr lang="en-US" sz="28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1" y="6015350"/>
            <a:ext cx="12192000" cy="923330"/>
          </a:xfrm>
          <a:prstGeom prst="rect">
            <a:avLst/>
          </a:prstGeom>
        </p:spPr>
        <p:txBody>
          <a:bodyPr wrap="square">
            <a:spAutoFit/>
          </a:bodyPr>
          <a:lstStyle/>
          <a:p>
            <a:r>
              <a:rPr lang="en-US" b="0" i="0" dirty="0">
                <a:solidFill>
                  <a:srgbClr val="222222"/>
                </a:solidFill>
                <a:effectLst/>
                <a:latin typeface="Arial" panose="020B0604020202020204" pitchFamily="34" charset="0"/>
              </a:rPr>
              <a:t>Clarke, S., Kingston, J., James, K., </a:t>
            </a:r>
            <a:r>
              <a:rPr lang="en-US" b="0" i="0" dirty="0" err="1">
                <a:solidFill>
                  <a:srgbClr val="222222"/>
                </a:solidFill>
                <a:effectLst/>
                <a:latin typeface="Arial" panose="020B0604020202020204" pitchFamily="34" charset="0"/>
              </a:rPr>
              <a:t>Bolderston</a:t>
            </a:r>
            <a:r>
              <a:rPr lang="en-US" b="0" i="0" dirty="0">
                <a:solidFill>
                  <a:srgbClr val="222222"/>
                </a:solidFill>
                <a:effectLst/>
                <a:latin typeface="Arial" panose="020B0604020202020204" pitchFamily="34" charset="0"/>
              </a:rPr>
              <a:t>, H., &amp; Remington, B. (2014). Acceptance and Commitment Therapy group for treatment-resistant participants: A randomized controlled trial. </a:t>
            </a:r>
            <a:r>
              <a:rPr lang="en-US" b="0" i="1" dirty="0">
                <a:solidFill>
                  <a:srgbClr val="222222"/>
                </a:solidFill>
                <a:effectLst/>
                <a:latin typeface="Arial" panose="020B0604020202020204" pitchFamily="34" charset="0"/>
              </a:rPr>
              <a:t>Journal of Contextual Behavioral Science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a:t>
            </a:r>
            <a:r>
              <a:rPr lang="en-US" b="0" i="0" dirty="0">
                <a:solidFill>
                  <a:srgbClr val="222222"/>
                </a:solidFill>
                <a:effectLst/>
                <a:latin typeface="Arial" panose="020B0604020202020204" pitchFamily="34" charset="0"/>
              </a:rPr>
              <a:t>(3), 179-188.</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566561"/>
            <a:ext cx="11163648" cy="769441"/>
          </a:xfrm>
          <a:prstGeom prst="rect">
            <a:avLst/>
          </a:prstGeom>
          <a:noFill/>
        </p:spPr>
        <p:txBody>
          <a:bodyPr wrap="square">
            <a:spAutoFit/>
          </a:bodyPr>
          <a:lstStyle/>
          <a:p>
            <a:pPr algn="ctr"/>
            <a:r>
              <a:rPr lang="en-US" sz="4400" b="0" i="0" dirty="0">
                <a:effectLst/>
                <a:latin typeface="Daytona" panose="020B0604020202020204" pitchFamily="34" charset="0"/>
              </a:rPr>
              <a:t>Is it better than CBT?</a:t>
            </a:r>
            <a:endParaRPr lang="en-US" sz="5400" dirty="0">
              <a:latin typeface="Daytona" panose="020B0604020202020204" pitchFamily="34" charset="0"/>
            </a:endParaRPr>
          </a:p>
        </p:txBody>
      </p:sp>
      <p:pic>
        <p:nvPicPr>
          <p:cNvPr id="8" name="Picture 7" descr="A comparison of the average and the average of the average of the average of the average of the average of the average of the average of the average of the average of the average of the average of&#10;&#10;Description automatically generated with low confidence">
            <a:extLst>
              <a:ext uri="{FF2B5EF4-FFF2-40B4-BE49-F238E27FC236}">
                <a16:creationId xmlns:a16="http://schemas.microsoft.com/office/drawing/2014/main" id="{A61A4E7A-34D9-5902-898C-147E5F720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3548" y="2268075"/>
            <a:ext cx="7844903" cy="3747275"/>
          </a:xfrm>
          <a:prstGeom prst="rect">
            <a:avLst/>
          </a:prstGeom>
        </p:spPr>
      </p:pic>
    </p:spTree>
    <p:extLst>
      <p:ext uri="{BB962C8B-B14F-4D97-AF65-F5344CB8AC3E}">
        <p14:creationId xmlns:p14="http://schemas.microsoft.com/office/powerpoint/2010/main" val="1742560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59073" y="1253889"/>
            <a:ext cx="11618751" cy="533142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sz="3200" dirty="0">
              <a:latin typeface="Trebuchet MS" panose="020B0603020202020204" pitchFamily="34" charset="0"/>
            </a:endParaRPr>
          </a:p>
          <a:p>
            <a:r>
              <a:rPr lang="en-US" sz="3200" dirty="0">
                <a:latin typeface="Trebuchet MS" panose="020B0603020202020204" pitchFamily="34" charset="0"/>
              </a:rPr>
              <a:t>Your alma mater may have given you lifetime access to their library system or their librarians may be able to still help you online in finding research. </a:t>
            </a:r>
          </a:p>
          <a:p>
            <a:r>
              <a:rPr lang="en-US" sz="3200" dirty="0">
                <a:latin typeface="Trebuchet MS" panose="020B0603020202020204" pitchFamily="34" charset="0"/>
              </a:rPr>
              <a:t>Google Scholar is a good alternative as well because it allows you to filter for only recent research and systematic reviews or metanalysis have good summaries for these shorter trainings.</a:t>
            </a:r>
          </a:p>
        </p:txBody>
      </p:sp>
      <p:sp>
        <p:nvSpPr>
          <p:cNvPr id="7" name="Rectangle 6"/>
          <p:cNvSpPr/>
          <p:nvPr/>
        </p:nvSpPr>
        <p:spPr>
          <a:xfrm>
            <a:off x="251670" y="5755221"/>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Citation for article in APA format</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733447"/>
            <a:ext cx="11163648" cy="769441"/>
          </a:xfrm>
          <a:prstGeom prst="rect">
            <a:avLst/>
          </a:prstGeom>
          <a:noFill/>
        </p:spPr>
        <p:txBody>
          <a:bodyPr wrap="square">
            <a:spAutoFit/>
          </a:bodyPr>
          <a:lstStyle/>
          <a:p>
            <a:pPr algn="ctr"/>
            <a:r>
              <a:rPr lang="en-US" sz="4400" dirty="0">
                <a:latin typeface="Daytona" panose="020B0604020202020204" pitchFamily="34" charset="0"/>
              </a:rPr>
              <a:t>What is the question research answers</a:t>
            </a:r>
            <a:endParaRPr lang="en-US" sz="5400" dirty="0">
              <a:latin typeface="Daytona" panose="020B0604020202020204" pitchFamily="34" charset="0"/>
            </a:endParaRPr>
          </a:p>
        </p:txBody>
      </p:sp>
    </p:spTree>
    <p:extLst>
      <p:ext uri="{BB962C8B-B14F-4D97-AF65-F5344CB8AC3E}">
        <p14:creationId xmlns:p14="http://schemas.microsoft.com/office/powerpoint/2010/main" val="219505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Research</a:t>
            </a:r>
          </a:p>
        </p:txBody>
      </p:sp>
      <p:pic>
        <p:nvPicPr>
          <p:cNvPr id="5" name="Content Placeholder 4" descr="Clipboard Checked outline">
            <a:extLst>
              <a:ext uri="{FF2B5EF4-FFF2-40B4-BE49-F238E27FC236}">
                <a16:creationId xmlns:a16="http://schemas.microsoft.com/office/drawing/2014/main" id="{999368C9-6CD6-9D71-E51F-E4D58EB7E8D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78" y="-25532"/>
            <a:ext cx="914400" cy="914400"/>
          </a:xfrm>
        </p:spPr>
      </p:pic>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13">
            <a:extLst>
              <a:ext uri="{FF2B5EF4-FFF2-40B4-BE49-F238E27FC236}">
                <a16:creationId xmlns:a16="http://schemas.microsoft.com/office/drawing/2014/main" id="{8737DF86-49D7-9664-8A12-7B2F36680FCC}"/>
              </a:ext>
            </a:extLst>
          </p:cNvPr>
          <p:cNvSpPr txBox="1">
            <a:spLocks/>
          </p:cNvSpPr>
          <p:nvPr/>
        </p:nvSpPr>
        <p:spPr>
          <a:xfrm>
            <a:off x="134923" y="2936147"/>
            <a:ext cx="11618751" cy="470203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Comparing The Efficacy of Acceptance and Commitment Therapy (ACT) and Dialectical Behavior Therapy Skills Training (</a:t>
            </a:r>
            <a:r>
              <a:rPr lang="en-US" sz="2000" dirty="0" err="1">
                <a:solidFill>
                  <a:schemeClr val="tx2"/>
                </a:solidFill>
                <a:latin typeface="Arial" panose="020B0604020202020204" pitchFamily="34" charset="0"/>
                <a:cs typeface="Arial" panose="020B0604020202020204" pitchFamily="34" charset="0"/>
              </a:rPr>
              <a:t>DBT</a:t>
            </a:r>
            <a:r>
              <a:rPr lang="en-US" sz="2000" dirty="0">
                <a:solidFill>
                  <a:schemeClr val="tx2"/>
                </a:solidFill>
                <a:latin typeface="Arial" panose="020B0604020202020204" pitchFamily="34" charset="0"/>
                <a:cs typeface="Arial" panose="020B0604020202020204" pitchFamily="34" charset="0"/>
              </a:rPr>
              <a:t>-ST) on Cognitive Emotion Regulation in Patients with Type II Diabetes: Based on the results of this study, it can be concluded that ACT improved psychological indexes and mental health of patients with type II diabetes </a:t>
            </a:r>
            <a:r>
              <a:rPr lang="en-US" sz="2000" b="1" u="sng" dirty="0">
                <a:solidFill>
                  <a:schemeClr val="tx2"/>
                </a:solidFill>
                <a:latin typeface="Arial" panose="020B0604020202020204" pitchFamily="34" charset="0"/>
                <a:cs typeface="Arial" panose="020B0604020202020204" pitchFamily="34" charset="0"/>
              </a:rPr>
              <a:t>due to acceptance of unfavorable emotions and thoughts, commitment</a:t>
            </a:r>
            <a:r>
              <a:rPr lang="en-US" sz="2000" dirty="0">
                <a:solidFill>
                  <a:schemeClr val="tx2"/>
                </a:solidFill>
                <a:latin typeface="Arial" panose="020B0604020202020204" pitchFamily="34" charset="0"/>
                <a:cs typeface="Arial" panose="020B0604020202020204" pitchFamily="34" charset="0"/>
              </a:rPr>
              <a:t>, and </a:t>
            </a:r>
            <a:r>
              <a:rPr lang="en-US" sz="2000" dirty="0" err="1">
                <a:solidFill>
                  <a:schemeClr val="tx2"/>
                </a:solidFill>
                <a:latin typeface="Arial" panose="020B0604020202020204" pitchFamily="34" charset="0"/>
                <a:cs typeface="Arial" panose="020B0604020202020204" pitchFamily="34" charset="0"/>
              </a:rPr>
              <a:t>DBT</a:t>
            </a:r>
            <a:r>
              <a:rPr lang="en-US" sz="2000" dirty="0">
                <a:solidFill>
                  <a:schemeClr val="tx2"/>
                </a:solidFill>
                <a:latin typeface="Arial" panose="020B0604020202020204" pitchFamily="34" charset="0"/>
                <a:cs typeface="Arial" panose="020B0604020202020204" pitchFamily="34" charset="0"/>
              </a:rPr>
              <a:t>-ST for emotion regulation and mindfulness components. </a:t>
            </a:r>
            <a:endParaRPr lang="en-US" sz="28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134923" y="5888368"/>
            <a:ext cx="12192000" cy="923330"/>
          </a:xfrm>
          <a:prstGeom prst="rect">
            <a:avLst/>
          </a:prstGeom>
        </p:spPr>
        <p:txBody>
          <a:bodyPr wrap="square">
            <a:spAutoFit/>
          </a:bodyPr>
          <a:lstStyle/>
          <a:p>
            <a:r>
              <a:rPr lang="en-US" b="0" i="0" dirty="0" err="1">
                <a:solidFill>
                  <a:srgbClr val="222222"/>
                </a:solidFill>
                <a:effectLst/>
                <a:latin typeface="Arial" panose="020B0604020202020204" pitchFamily="34" charset="0"/>
              </a:rPr>
              <a:t>Montazernia</a:t>
            </a:r>
            <a:r>
              <a:rPr lang="en-US" b="0" i="0" dirty="0">
                <a:solidFill>
                  <a:srgbClr val="222222"/>
                </a:solidFill>
                <a:effectLst/>
                <a:latin typeface="Arial" panose="020B0604020202020204" pitchFamily="34" charset="0"/>
              </a:rPr>
              <a:t>, B., </a:t>
            </a:r>
            <a:r>
              <a:rPr lang="en-US" b="0" i="0" dirty="0" err="1">
                <a:solidFill>
                  <a:srgbClr val="222222"/>
                </a:solidFill>
                <a:effectLst/>
                <a:latin typeface="Arial" panose="020B0604020202020204" pitchFamily="34" charset="0"/>
              </a:rPr>
              <a:t>Koushki</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Oraki</a:t>
            </a:r>
            <a:r>
              <a:rPr lang="en-US" b="0" i="0" dirty="0">
                <a:solidFill>
                  <a:srgbClr val="222222"/>
                </a:solidFill>
                <a:effectLst/>
                <a:latin typeface="Arial" panose="020B0604020202020204" pitchFamily="34" charset="0"/>
              </a:rPr>
              <a:t>, M., &amp; </a:t>
            </a:r>
            <a:r>
              <a:rPr lang="en-US" b="0" i="0" dirty="0" err="1">
                <a:solidFill>
                  <a:srgbClr val="222222"/>
                </a:solidFill>
                <a:effectLst/>
                <a:latin typeface="Arial" panose="020B0604020202020204" pitchFamily="34" charset="0"/>
              </a:rPr>
              <a:t>Mirzaian</a:t>
            </a:r>
            <a:r>
              <a:rPr lang="en-US" b="0" i="0" dirty="0">
                <a:solidFill>
                  <a:srgbClr val="222222"/>
                </a:solidFill>
                <a:effectLst/>
                <a:latin typeface="Arial" panose="020B0604020202020204" pitchFamily="34" charset="0"/>
              </a:rPr>
              <a:t>, B. (2021). Comparing The Efficacy of Acceptance and Commitment Therapy (ACT) and Dialectical Behavior Therapy Skills Training (</a:t>
            </a:r>
            <a:r>
              <a:rPr lang="en-US" b="0" i="0" dirty="0" err="1">
                <a:solidFill>
                  <a:srgbClr val="222222"/>
                </a:solidFill>
                <a:effectLst/>
                <a:latin typeface="Arial" panose="020B0604020202020204" pitchFamily="34" charset="0"/>
              </a:rPr>
              <a:t>DBT</a:t>
            </a:r>
            <a:r>
              <a:rPr lang="en-US" b="0" i="0" dirty="0">
                <a:solidFill>
                  <a:srgbClr val="222222"/>
                </a:solidFill>
                <a:effectLst/>
                <a:latin typeface="Arial" panose="020B0604020202020204" pitchFamily="34" charset="0"/>
              </a:rPr>
              <a:t>-ST) on Cognitive Emotion Regulation in Patients with Type II Diabetes. </a:t>
            </a:r>
            <a:r>
              <a:rPr lang="en-US" b="0" i="1" dirty="0">
                <a:solidFill>
                  <a:srgbClr val="222222"/>
                </a:solidFill>
                <a:effectLst/>
                <a:latin typeface="Arial" panose="020B0604020202020204" pitchFamily="34" charset="0"/>
              </a:rPr>
              <a:t>Iranian Journal of Health Psychology; Vol</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a:t>
            </a:r>
            <a:r>
              <a:rPr lang="en-US" b="0" i="0" dirty="0">
                <a:solidFill>
                  <a:srgbClr val="222222"/>
                </a:solidFill>
                <a:effectLst/>
                <a:latin typeface="Arial" panose="020B0604020202020204" pitchFamily="34" charset="0"/>
              </a:rPr>
              <a:t>(1).</a:t>
            </a:r>
            <a:endParaRPr lang="en-US" dirty="0"/>
          </a:p>
        </p:txBody>
      </p:sp>
      <p:sp>
        <p:nvSpPr>
          <p:cNvPr id="6" name="TextBox 5">
            <a:extLst>
              <a:ext uri="{FF2B5EF4-FFF2-40B4-BE49-F238E27FC236}">
                <a16:creationId xmlns:a16="http://schemas.microsoft.com/office/drawing/2014/main" id="{CC758986-2928-533B-11F7-CF15488123C4}"/>
              </a:ext>
            </a:extLst>
          </p:cNvPr>
          <p:cNvSpPr txBox="1"/>
          <p:nvPr/>
        </p:nvSpPr>
        <p:spPr>
          <a:xfrm>
            <a:off x="514176" y="1258619"/>
            <a:ext cx="11163648" cy="1446550"/>
          </a:xfrm>
          <a:prstGeom prst="rect">
            <a:avLst/>
          </a:prstGeom>
          <a:noFill/>
        </p:spPr>
        <p:txBody>
          <a:bodyPr wrap="square">
            <a:spAutoFit/>
          </a:bodyPr>
          <a:lstStyle/>
          <a:p>
            <a:pPr algn="ctr"/>
            <a:r>
              <a:rPr lang="en-US" sz="4400" dirty="0">
                <a:latin typeface="Daytona" panose="020B0604020202020204" pitchFamily="34" charset="0"/>
              </a:rPr>
              <a:t>What is the mechanism that makes it work?</a:t>
            </a:r>
            <a:endParaRPr lang="en-US" sz="5400" dirty="0">
              <a:latin typeface="Daytona" panose="020B0604020202020204" pitchFamily="34" charset="0"/>
            </a:endParaRPr>
          </a:p>
        </p:txBody>
      </p:sp>
    </p:spTree>
    <p:extLst>
      <p:ext uri="{BB962C8B-B14F-4D97-AF65-F5344CB8AC3E}">
        <p14:creationId xmlns:p14="http://schemas.microsoft.com/office/powerpoint/2010/main" val="22856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13795" y="0"/>
            <a:ext cx="10058402" cy="760602"/>
          </a:xfrm>
        </p:spPr>
        <p:txBody>
          <a:bodyPr/>
          <a:lstStyle/>
          <a:p>
            <a:r>
              <a:rPr lang="en-US" dirty="0"/>
              <a:t>Context Lens: Presenter information</a:t>
            </a:r>
            <a:endParaRPr dirty="0"/>
          </a:p>
        </p:txBody>
      </p:sp>
      <p:sp>
        <p:nvSpPr>
          <p:cNvPr id="14" name="Content Placeholder 13"/>
          <p:cNvSpPr>
            <a:spLocks noGrp="1"/>
          </p:cNvSpPr>
          <p:nvPr>
            <p:ph idx="1"/>
          </p:nvPr>
        </p:nvSpPr>
        <p:spPr>
          <a:xfrm>
            <a:off x="286624" y="615924"/>
            <a:ext cx="11618751" cy="5519955"/>
          </a:xfrm>
        </p:spPr>
        <p:txBody>
          <a:bodyPr>
            <a:normAutofit fontScale="92500"/>
          </a:bodyPr>
          <a:lstStyle/>
          <a:p>
            <a:pPr marL="0" indent="0">
              <a:lnSpc>
                <a:spcPct val="110000"/>
              </a:lnSpc>
              <a:buNone/>
            </a:pPr>
            <a:r>
              <a:rPr lang="en-US" sz="2400" b="0" i="0" dirty="0">
                <a:effectLst/>
                <a:latin typeface="Trebuchet MS" panose="020B0603020202020204" pitchFamily="34" charset="0"/>
              </a:rPr>
              <a:t>Bio </a:t>
            </a:r>
            <a:r>
              <a:rPr lang="en-US" sz="2400" b="1" i="0" u="sng" dirty="0">
                <a:effectLst/>
                <a:latin typeface="Trebuchet MS" panose="020B0603020202020204" pitchFamily="34" charset="0"/>
              </a:rPr>
              <a:t>must</a:t>
            </a:r>
            <a:r>
              <a:rPr lang="en-US" sz="2400" b="0" i="0" dirty="0">
                <a:effectLst/>
                <a:latin typeface="Trebuchet MS" panose="020B0603020202020204" pitchFamily="34" charset="0"/>
              </a:rPr>
              <a:t> include:</a:t>
            </a:r>
            <a:endParaRPr lang="en-US" dirty="0">
              <a:latin typeface="Trebuchet MS" panose="020B0603020202020204" pitchFamily="34" charset="0"/>
            </a:endParaRPr>
          </a:p>
          <a:p>
            <a:pPr marL="457200" indent="-457200">
              <a:lnSpc>
                <a:spcPct val="110000"/>
              </a:lnSpc>
              <a:buFont typeface="+mj-lt"/>
              <a:buAutoNum type="arabicPeriod"/>
            </a:pPr>
            <a:r>
              <a:rPr lang="en-US" sz="2400" b="0" i="0" dirty="0">
                <a:effectLst/>
                <a:latin typeface="Trebuchet MS" panose="020B0603020202020204" pitchFamily="34" charset="0"/>
              </a:rPr>
              <a:t>Full Name</a:t>
            </a:r>
          </a:p>
          <a:p>
            <a:pPr marL="457200" indent="-457200">
              <a:lnSpc>
                <a:spcPct val="110000"/>
              </a:lnSpc>
              <a:buFont typeface="+mj-lt"/>
              <a:buAutoNum type="arabicPeriod"/>
            </a:pPr>
            <a:r>
              <a:rPr lang="en-US" dirty="0">
                <a:latin typeface="Trebuchet MS" panose="020B0603020202020204" pitchFamily="34" charset="0"/>
              </a:rPr>
              <a:t>Credentials/licensure information</a:t>
            </a:r>
          </a:p>
          <a:p>
            <a:pPr marL="457200" indent="-457200">
              <a:lnSpc>
                <a:spcPct val="110000"/>
              </a:lnSpc>
              <a:buFont typeface="+mj-lt"/>
              <a:buAutoNum type="arabicPeriod"/>
            </a:pPr>
            <a:r>
              <a:rPr lang="en-US" sz="2400" b="0" i="0" dirty="0">
                <a:effectLst/>
                <a:latin typeface="Trebuchet MS" panose="020B0603020202020204" pitchFamily="34" charset="0"/>
              </a:rPr>
              <a:t>Work experience (including duration)</a:t>
            </a:r>
          </a:p>
          <a:p>
            <a:pPr marL="457200" indent="-457200">
              <a:lnSpc>
                <a:spcPct val="110000"/>
              </a:lnSpc>
              <a:buFont typeface="+mj-lt"/>
              <a:buAutoNum type="arabicPeriod"/>
            </a:pPr>
            <a:r>
              <a:rPr lang="en-US" dirty="0">
                <a:latin typeface="Trebuchet MS" panose="020B0603020202020204" pitchFamily="34" charset="0"/>
              </a:rPr>
              <a:t>Highest Education level</a:t>
            </a:r>
          </a:p>
          <a:p>
            <a:pPr marL="457200" indent="-457200">
              <a:lnSpc>
                <a:spcPct val="110000"/>
              </a:lnSpc>
              <a:buFont typeface="+mj-lt"/>
              <a:buAutoNum type="arabicPeriod"/>
            </a:pPr>
            <a:r>
              <a:rPr lang="en-US" sz="2400" b="0" i="0" dirty="0">
                <a:effectLst/>
                <a:latin typeface="Trebuchet MS" panose="020B0603020202020204" pitchFamily="34" charset="0"/>
              </a:rPr>
              <a:t>Place of highest education level</a:t>
            </a:r>
          </a:p>
          <a:p>
            <a:pPr marL="457200" indent="-457200">
              <a:lnSpc>
                <a:spcPct val="110000"/>
              </a:lnSpc>
              <a:buFont typeface="+mj-lt"/>
              <a:buAutoNum type="arabicPeriod"/>
            </a:pPr>
            <a:r>
              <a:rPr lang="en-US" dirty="0">
                <a:latin typeface="Trebuchet MS" panose="020B0603020202020204" pitchFamily="34" charset="0"/>
              </a:rPr>
              <a:t>Any other relevant things to help viewers understand your ‘lens’ or view of the world.</a:t>
            </a:r>
          </a:p>
          <a:p>
            <a:pPr marL="0" indent="0">
              <a:lnSpc>
                <a:spcPct val="110000"/>
              </a:lnSpc>
              <a:buNone/>
            </a:pPr>
            <a:endParaRPr lang="en-US" sz="2400" dirty="0">
              <a:latin typeface="Trebuchet MS" panose="020B0603020202020204" pitchFamily="34" charset="0"/>
            </a:endParaRPr>
          </a:p>
          <a:p>
            <a:pPr marL="0" indent="0">
              <a:lnSpc>
                <a:spcPct val="110000"/>
              </a:lnSpc>
              <a:buNone/>
            </a:pPr>
            <a:r>
              <a:rPr lang="en-US" sz="2400" dirty="0">
                <a:latin typeface="Trebuchet MS" panose="020B0603020202020204" pitchFamily="34" charset="0"/>
              </a:rPr>
              <a:t>Contact info preferably email or website (Optional)</a:t>
            </a:r>
          </a:p>
        </p:txBody>
      </p:sp>
    </p:spTree>
    <p:extLst>
      <p:ext uri="{BB962C8B-B14F-4D97-AF65-F5344CB8AC3E}">
        <p14:creationId xmlns:p14="http://schemas.microsoft.com/office/powerpoint/2010/main" val="370849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45"/>
                    </a14:imgEffect>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0" y="2022231"/>
            <a:ext cx="7621590" cy="1828800"/>
          </a:xfrm>
        </p:spPr>
        <p:txBody>
          <a:bodyPr>
            <a:normAutofit/>
          </a:bodyPr>
          <a:lstStyle/>
          <a:p>
            <a:r>
              <a:rPr lang="en-US" sz="7200" dirty="0">
                <a:solidFill>
                  <a:srgbClr val="FFC000"/>
                </a:solidFill>
              </a:rPr>
              <a:t>Conclusion</a:t>
            </a:r>
          </a:p>
        </p:txBody>
      </p:sp>
      <p:sp>
        <p:nvSpPr>
          <p:cNvPr id="3" name="Text Placeholder 2"/>
          <p:cNvSpPr>
            <a:spLocks noGrp="1"/>
          </p:cNvSpPr>
          <p:nvPr>
            <p:ph type="body" idx="1"/>
          </p:nvPr>
        </p:nvSpPr>
        <p:spPr>
          <a:xfrm>
            <a:off x="4265610" y="3733800"/>
            <a:ext cx="7436952" cy="914400"/>
          </a:xfrm>
        </p:spPr>
        <p:txBody>
          <a:bodyPr/>
          <a:lstStyle/>
          <a:p>
            <a:r>
              <a:rPr lang="en-US" dirty="0">
                <a:solidFill>
                  <a:schemeClr val="accent4">
                    <a:lumMod val="20000"/>
                    <a:lumOff val="80000"/>
                  </a:schemeClr>
                </a:solidFill>
              </a:rPr>
              <a:t>What do you take out of this?</a:t>
            </a:r>
          </a:p>
        </p:txBody>
      </p:sp>
      <p:graphicFrame>
        <p:nvGraphicFramePr>
          <p:cNvPr id="4"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3091088642"/>
              </p:ext>
            </p:extLst>
          </p:nvPr>
        </p:nvGraphicFramePr>
        <p:xfrm>
          <a:off x="404447" y="113252"/>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13252"/>
            <a:ext cx="704732" cy="704732"/>
          </a:xfrm>
          <a:prstGeom prst="rect">
            <a:avLst/>
          </a:prstGeom>
        </p:spPr>
      </p:pic>
    </p:spTree>
    <p:extLst>
      <p:ext uri="{BB962C8B-B14F-4D97-AF65-F5344CB8AC3E}">
        <p14:creationId xmlns:p14="http://schemas.microsoft.com/office/powerpoint/2010/main" val="9968605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Conclusion: The Takeaway</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ontent Placeholder 13">
            <a:extLst>
              <a:ext uri="{FF2B5EF4-FFF2-40B4-BE49-F238E27FC236}">
                <a16:creationId xmlns:a16="http://schemas.microsoft.com/office/drawing/2014/main" id="{8737DF86-49D7-9664-8A12-7B2F36680FCC}"/>
              </a:ext>
            </a:extLst>
          </p:cNvPr>
          <p:cNvSpPr txBox="1">
            <a:spLocks/>
          </p:cNvSpPr>
          <p:nvPr/>
        </p:nvSpPr>
        <p:spPr>
          <a:xfrm>
            <a:off x="439024" y="924188"/>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10000"/>
              </a:lnSpc>
              <a:buNone/>
            </a:pPr>
            <a:endParaRPr lang="en-US" sz="2500" dirty="0">
              <a:latin typeface="Trebuchet MS" panose="020B0603020202020204" pitchFamily="34" charset="0"/>
            </a:endParaRPr>
          </a:p>
        </p:txBody>
      </p:sp>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2120185801"/>
              </p:ext>
            </p:extLst>
          </p:nvPr>
        </p:nvGraphicFramePr>
        <p:xfrm>
          <a:off x="439024" y="164985"/>
          <a:ext cx="1577132" cy="7466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577" y="164985"/>
            <a:ext cx="704732" cy="704732"/>
          </a:xfrm>
          <a:prstGeom prst="rect">
            <a:avLst/>
          </a:prstGeom>
        </p:spPr>
      </p:pic>
      <p:sp>
        <p:nvSpPr>
          <p:cNvPr id="3" name="Content Placeholder 13">
            <a:extLst>
              <a:ext uri="{FF2B5EF4-FFF2-40B4-BE49-F238E27FC236}">
                <a16:creationId xmlns:a16="http://schemas.microsoft.com/office/drawing/2014/main" id="{9B1F4813-CE9B-3D7C-39D2-7F5EA4C11DBD}"/>
              </a:ext>
            </a:extLst>
          </p:cNvPr>
          <p:cNvSpPr txBox="1">
            <a:spLocks/>
          </p:cNvSpPr>
          <p:nvPr/>
        </p:nvSpPr>
        <p:spPr>
          <a:xfrm>
            <a:off x="210424" y="1547713"/>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10000"/>
              </a:lnSpc>
              <a:buNone/>
            </a:pPr>
            <a:r>
              <a:rPr lang="en-US" sz="2500" dirty="0">
                <a:latin typeface="Trebuchet MS" panose="020B0603020202020204" pitchFamily="34" charset="0"/>
              </a:rPr>
              <a:t>In just a couple of sentences, what is the one thing you hope the learner remembers. If they forget all the objectives and the material one year from now, what is the one thing you hope they would remember?</a:t>
            </a:r>
          </a:p>
          <a:p>
            <a:pPr marL="457200" indent="-457200">
              <a:lnSpc>
                <a:spcPct val="110000"/>
              </a:lnSpc>
              <a:buFont typeface="+mj-lt"/>
              <a:buAutoNum type="arabicPeriod"/>
            </a:pPr>
            <a:endParaRPr lang="en-US" sz="2500" dirty="0">
              <a:latin typeface="Trebuchet MS" panose="020B0603020202020204" pitchFamily="34" charset="0"/>
            </a:endParaRPr>
          </a:p>
          <a:p>
            <a:pPr marL="0" indent="0">
              <a:lnSpc>
                <a:spcPct val="110000"/>
              </a:lnSpc>
              <a:buNone/>
            </a:pPr>
            <a:endParaRPr lang="en-US" sz="2500" dirty="0">
              <a:latin typeface="Trebuchet MS" panose="020B0603020202020204" pitchFamily="34" charset="0"/>
            </a:endParaRPr>
          </a:p>
        </p:txBody>
      </p:sp>
    </p:spTree>
    <p:extLst>
      <p:ext uri="{BB962C8B-B14F-4D97-AF65-F5344CB8AC3E}">
        <p14:creationId xmlns:p14="http://schemas.microsoft.com/office/powerpoint/2010/main" val="9654811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Conclusion: The Takeaway</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ontent Placeholder 13">
            <a:extLst>
              <a:ext uri="{FF2B5EF4-FFF2-40B4-BE49-F238E27FC236}">
                <a16:creationId xmlns:a16="http://schemas.microsoft.com/office/drawing/2014/main" id="{8737DF86-49D7-9664-8A12-7B2F36680FCC}"/>
              </a:ext>
            </a:extLst>
          </p:cNvPr>
          <p:cNvSpPr txBox="1">
            <a:spLocks/>
          </p:cNvSpPr>
          <p:nvPr/>
        </p:nvSpPr>
        <p:spPr>
          <a:xfrm>
            <a:off x="439024" y="924188"/>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10000"/>
              </a:lnSpc>
              <a:buNone/>
            </a:pPr>
            <a:endParaRPr lang="en-US" sz="2500" dirty="0">
              <a:latin typeface="Trebuchet MS" panose="020B0603020202020204" pitchFamily="34" charset="0"/>
            </a:endParaRPr>
          </a:p>
        </p:txBody>
      </p:sp>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439024" y="164985"/>
          <a:ext cx="1577132" cy="7466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577" y="164985"/>
            <a:ext cx="704732" cy="704732"/>
          </a:xfrm>
          <a:prstGeom prst="rect">
            <a:avLst/>
          </a:prstGeom>
        </p:spPr>
      </p:pic>
      <p:sp>
        <p:nvSpPr>
          <p:cNvPr id="3" name="Content Placeholder 13">
            <a:extLst>
              <a:ext uri="{FF2B5EF4-FFF2-40B4-BE49-F238E27FC236}">
                <a16:creationId xmlns:a16="http://schemas.microsoft.com/office/drawing/2014/main" id="{9B1F4813-CE9B-3D7C-39D2-7F5EA4C11DBD}"/>
              </a:ext>
            </a:extLst>
          </p:cNvPr>
          <p:cNvSpPr txBox="1">
            <a:spLocks/>
          </p:cNvSpPr>
          <p:nvPr/>
        </p:nvSpPr>
        <p:spPr>
          <a:xfrm>
            <a:off x="210424" y="1547713"/>
            <a:ext cx="11618751"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10000"/>
              </a:lnSpc>
              <a:buNone/>
            </a:pPr>
            <a:r>
              <a:rPr lang="en-US" sz="2500" dirty="0">
                <a:latin typeface="Trebuchet MS" panose="020B0603020202020204" pitchFamily="34" charset="0"/>
              </a:rPr>
              <a:t>ACT is a tool that helps clients overcome problems that are beyond their control.</a:t>
            </a:r>
            <a:r>
              <a:rPr lang="en-US" dirty="0"/>
              <a:t> </a:t>
            </a:r>
          </a:p>
          <a:p>
            <a:pPr marL="0" indent="0">
              <a:lnSpc>
                <a:spcPct val="110000"/>
              </a:lnSpc>
              <a:buNone/>
            </a:pPr>
            <a:r>
              <a:rPr lang="en-US" dirty="0"/>
              <a:t>Clients learn to stop avoiding, denying, and struggling with their inner emotions and, instead, accept that these deeper feelings are appropriate responses to certain situations that should not prevent them from moving forward in their lives. With this understanding, clients begin to accept their hardships and commit to making necessary changes in their behavior, regardless of what is going on in their lives and how they feel about it.</a:t>
            </a:r>
            <a:endParaRPr lang="en-US" sz="2500" dirty="0">
              <a:latin typeface="Trebuchet MS" panose="020B0603020202020204" pitchFamily="34" charset="0"/>
            </a:endParaRPr>
          </a:p>
          <a:p>
            <a:pPr marL="457200" indent="-457200">
              <a:lnSpc>
                <a:spcPct val="110000"/>
              </a:lnSpc>
              <a:buFont typeface="+mj-lt"/>
              <a:buAutoNum type="arabicPeriod"/>
            </a:pPr>
            <a:endParaRPr lang="en-US" sz="2500" dirty="0">
              <a:latin typeface="Trebuchet MS" panose="020B0603020202020204" pitchFamily="34" charset="0"/>
            </a:endParaRPr>
          </a:p>
          <a:p>
            <a:pPr marL="0" indent="0">
              <a:lnSpc>
                <a:spcPct val="110000"/>
              </a:lnSpc>
              <a:buNone/>
            </a:pPr>
            <a:endParaRPr lang="en-US" sz="2500" dirty="0">
              <a:latin typeface="Trebuchet MS" panose="020B0603020202020204" pitchFamily="34" charset="0"/>
            </a:endParaRPr>
          </a:p>
        </p:txBody>
      </p:sp>
    </p:spTree>
    <p:extLst>
      <p:ext uri="{BB962C8B-B14F-4D97-AF65-F5344CB8AC3E}">
        <p14:creationId xmlns:p14="http://schemas.microsoft.com/office/powerpoint/2010/main" val="361333311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35"/>
                    </a14:imgEffect>
                    <a14:imgEffect>
                      <a14:saturation sa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99237" y="-58265"/>
            <a:ext cx="7647709" cy="3258127"/>
          </a:xfrm>
          <a:effectLst>
            <a:outerShdw blurRad="50800" dist="38100" dir="2700000" algn="tl" rotWithShape="0">
              <a:prstClr val="black">
                <a:alpha val="40000"/>
              </a:prstClr>
            </a:outerShdw>
          </a:effectLst>
        </p:spPr>
        <p:txBody>
          <a:bodyPr>
            <a:normAutofit/>
          </a:bodyPr>
          <a:lstStyle/>
          <a:p>
            <a:pPr algn="ctr"/>
            <a:r>
              <a:rPr lang="en-US" sz="6700" dirty="0"/>
              <a:t>Thank you for joining me today </a:t>
            </a:r>
            <a:br>
              <a:rPr lang="en-US" dirty="0"/>
            </a:br>
            <a:endParaRPr lang="en-US" dirty="0"/>
          </a:p>
        </p:txBody>
      </p:sp>
      <p:sp>
        <p:nvSpPr>
          <p:cNvPr id="3" name="Subtitle 2"/>
          <p:cNvSpPr>
            <a:spLocks noGrp="1"/>
          </p:cNvSpPr>
          <p:nvPr>
            <p:ph type="subTitle" idx="1"/>
          </p:nvPr>
        </p:nvSpPr>
        <p:spPr>
          <a:xfrm>
            <a:off x="1971997" y="2502321"/>
            <a:ext cx="7874949" cy="1853358"/>
          </a:xfrm>
        </p:spPr>
        <p:txBody>
          <a:bodyPr>
            <a:normAutofit fontScale="92500" lnSpcReduction="10000"/>
          </a:bodyPr>
          <a:lstStyle/>
          <a:p>
            <a:pPr algn="ctr"/>
            <a:r>
              <a:rPr lang="en-US" sz="3200" dirty="0">
                <a:effectLst>
                  <a:innerShdw blurRad="63500" dist="50800" dir="13500000">
                    <a:prstClr val="black">
                      <a:alpha val="50000"/>
                    </a:prstClr>
                  </a:innerShdw>
                </a:effectLst>
              </a:rPr>
              <a:t>Your valuable time spent will help you be a better helper to others</a:t>
            </a:r>
          </a:p>
          <a:p>
            <a:pPr algn="ctr"/>
            <a:r>
              <a:rPr lang="en-US" sz="3200" dirty="0">
                <a:effectLst>
                  <a:innerShdw blurRad="63500" dist="50800" dir="13500000">
                    <a:prstClr val="black">
                      <a:alpha val="50000"/>
                    </a:prstClr>
                  </a:innerShdw>
                </a:effectLst>
              </a:rPr>
              <a:t>If you learned anything new, be sure to</a:t>
            </a:r>
          </a:p>
          <a:p>
            <a:pPr algn="ctr"/>
            <a:r>
              <a:rPr lang="en-US" sz="3200" dirty="0">
                <a:effectLst>
                  <a:innerShdw blurRad="63500" dist="50800" dir="13500000">
                    <a:prstClr val="black">
                      <a:alpha val="50000"/>
                    </a:prstClr>
                  </a:innerShdw>
                </a:effectLst>
              </a:rPr>
              <a:t>tell others what you learned as well!</a:t>
            </a:r>
          </a:p>
        </p:txBody>
      </p:sp>
      <p:sp>
        <p:nvSpPr>
          <p:cNvPr id="5" name="Subtitle 2">
            <a:extLst>
              <a:ext uri="{FF2B5EF4-FFF2-40B4-BE49-F238E27FC236}">
                <a16:creationId xmlns:a16="http://schemas.microsoft.com/office/drawing/2014/main" id="{06A3614D-F51E-59DF-3F4C-BB26BEB5B905}"/>
              </a:ext>
            </a:extLst>
          </p:cNvPr>
          <p:cNvSpPr txBox="1">
            <a:spLocks/>
          </p:cNvSpPr>
          <p:nvPr/>
        </p:nvSpPr>
        <p:spPr>
          <a:xfrm>
            <a:off x="1145497" y="5889001"/>
            <a:ext cx="9755187" cy="550333"/>
          </a:xfrm>
          <a:prstGeom prst="rect">
            <a:avLst/>
          </a:prstGeom>
          <a:ln>
            <a:noFill/>
          </a:ln>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r>
              <a:rPr lang="en-US" dirty="0">
                <a:solidFill>
                  <a:schemeClr val="bg1"/>
                </a:solidFill>
                <a:effectLst>
                  <a:outerShdw blurRad="50800" dist="38100" dir="8100000" algn="tr" rotWithShape="0">
                    <a:prstClr val="black">
                      <a:alpha val="40000"/>
                    </a:prstClr>
                  </a:outerShdw>
                </a:effectLst>
              </a:rPr>
              <a:t>Presented by: Full Name and Credentials </a:t>
            </a:r>
          </a:p>
          <a:p>
            <a:pPr algn="ctr"/>
            <a:endParaRPr lang="en-US" dirty="0">
              <a:solidFill>
                <a:schemeClr val="bg1"/>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659916549"/>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35"/>
                    </a14:imgEffect>
                    <a14:imgEffect>
                      <a14:saturation sa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99237" y="-58265"/>
            <a:ext cx="7647709" cy="3258127"/>
          </a:xfrm>
          <a:effectLst>
            <a:outerShdw blurRad="50800" dist="38100" dir="2700000" algn="tl" rotWithShape="0">
              <a:prstClr val="black">
                <a:alpha val="40000"/>
              </a:prstClr>
            </a:outerShdw>
          </a:effectLst>
        </p:spPr>
        <p:txBody>
          <a:bodyPr>
            <a:normAutofit/>
          </a:bodyPr>
          <a:lstStyle/>
          <a:p>
            <a:pPr algn="ctr"/>
            <a:r>
              <a:rPr lang="en-US" sz="6700" dirty="0"/>
              <a:t>Thank you for joining me today </a:t>
            </a:r>
            <a:br>
              <a:rPr lang="en-US" dirty="0"/>
            </a:br>
            <a:endParaRPr lang="en-US" dirty="0"/>
          </a:p>
        </p:txBody>
      </p:sp>
      <p:sp>
        <p:nvSpPr>
          <p:cNvPr id="3" name="Subtitle 2"/>
          <p:cNvSpPr>
            <a:spLocks noGrp="1"/>
          </p:cNvSpPr>
          <p:nvPr>
            <p:ph type="subTitle" idx="1"/>
          </p:nvPr>
        </p:nvSpPr>
        <p:spPr>
          <a:xfrm>
            <a:off x="1971997" y="2502321"/>
            <a:ext cx="7874949" cy="1853358"/>
          </a:xfrm>
        </p:spPr>
        <p:txBody>
          <a:bodyPr>
            <a:normAutofit fontScale="92500" lnSpcReduction="10000"/>
          </a:bodyPr>
          <a:lstStyle/>
          <a:p>
            <a:pPr algn="ctr"/>
            <a:r>
              <a:rPr lang="en-US" sz="3200" dirty="0">
                <a:effectLst>
                  <a:innerShdw blurRad="63500" dist="50800" dir="13500000">
                    <a:prstClr val="black">
                      <a:alpha val="50000"/>
                    </a:prstClr>
                  </a:innerShdw>
                </a:effectLst>
              </a:rPr>
              <a:t>Your valuable time spent will help you be a better helper to others</a:t>
            </a:r>
          </a:p>
          <a:p>
            <a:pPr algn="ctr"/>
            <a:r>
              <a:rPr lang="en-US" sz="3200" dirty="0">
                <a:effectLst>
                  <a:innerShdw blurRad="63500" dist="50800" dir="13500000">
                    <a:prstClr val="black">
                      <a:alpha val="50000"/>
                    </a:prstClr>
                  </a:innerShdw>
                </a:effectLst>
              </a:rPr>
              <a:t>If you learned anything new, be sure to</a:t>
            </a:r>
          </a:p>
          <a:p>
            <a:pPr algn="ctr"/>
            <a:r>
              <a:rPr lang="en-US" sz="3200" dirty="0">
                <a:effectLst>
                  <a:innerShdw blurRad="63500" dist="50800" dir="13500000">
                    <a:prstClr val="black">
                      <a:alpha val="50000"/>
                    </a:prstClr>
                  </a:innerShdw>
                </a:effectLst>
              </a:rPr>
              <a:t>tell others what you learned as well!</a:t>
            </a:r>
          </a:p>
        </p:txBody>
      </p:sp>
      <p:sp>
        <p:nvSpPr>
          <p:cNvPr id="5" name="Subtitle 2">
            <a:extLst>
              <a:ext uri="{FF2B5EF4-FFF2-40B4-BE49-F238E27FC236}">
                <a16:creationId xmlns:a16="http://schemas.microsoft.com/office/drawing/2014/main" id="{06A3614D-F51E-59DF-3F4C-BB26BEB5B905}"/>
              </a:ext>
            </a:extLst>
          </p:cNvPr>
          <p:cNvSpPr txBox="1">
            <a:spLocks/>
          </p:cNvSpPr>
          <p:nvPr/>
        </p:nvSpPr>
        <p:spPr>
          <a:xfrm>
            <a:off x="1145497" y="5889001"/>
            <a:ext cx="9755187" cy="550333"/>
          </a:xfrm>
          <a:prstGeom prst="rect">
            <a:avLst/>
          </a:prstGeom>
          <a:ln>
            <a:noFill/>
          </a:ln>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r>
              <a:rPr lang="en-US" dirty="0">
                <a:solidFill>
                  <a:schemeClr val="bg1"/>
                </a:solidFill>
                <a:effectLst>
                  <a:outerShdw blurRad="50800" dist="38100" dir="8100000" algn="tr" rotWithShape="0">
                    <a:prstClr val="black">
                      <a:alpha val="40000"/>
                    </a:prstClr>
                  </a:outerShdw>
                </a:effectLst>
              </a:rPr>
              <a:t>Presented by: Leo Debroeck, MS, LMHC, CMHS</a:t>
            </a:r>
          </a:p>
          <a:p>
            <a:pPr algn="ctr"/>
            <a:endParaRPr lang="en-US" dirty="0">
              <a:solidFill>
                <a:schemeClr val="bg1"/>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81732948"/>
      </p:ext>
    </p:extLst>
  </p:cSld>
  <p:clrMapOvr>
    <a:masterClrMapping/>
  </p:clrMapOvr>
  <mc:AlternateContent xmlns:mc="http://schemas.openxmlformats.org/markup-compatibility/2006">
    <mc:Choice xmlns:p14="http://schemas.microsoft.com/office/powerpoint/2010/main" Requires="p14">
      <p:transition spd="slow" p14:dur="50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Further Resources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1350515128"/>
              </p:ext>
            </p:extLst>
          </p:nvPr>
        </p:nvGraphicFramePr>
        <p:xfrm>
          <a:off x="388367" y="142248"/>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80" y="142248"/>
            <a:ext cx="704732" cy="704732"/>
          </a:xfrm>
          <a:prstGeom prst="rect">
            <a:avLst/>
          </a:prstGeom>
        </p:spPr>
      </p:pic>
      <p:sp>
        <p:nvSpPr>
          <p:cNvPr id="3" name="Content Placeholder 13">
            <a:extLst>
              <a:ext uri="{FF2B5EF4-FFF2-40B4-BE49-F238E27FC236}">
                <a16:creationId xmlns:a16="http://schemas.microsoft.com/office/drawing/2014/main" id="{9B972E45-1981-AE1C-AE1D-AB5A12FDF594}"/>
              </a:ext>
            </a:extLst>
          </p:cNvPr>
          <p:cNvSpPr txBox="1">
            <a:spLocks/>
          </p:cNvSpPr>
          <p:nvPr/>
        </p:nvSpPr>
        <p:spPr>
          <a:xfrm>
            <a:off x="990599" y="1970931"/>
            <a:ext cx="10468706" cy="455522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l">
              <a:buNone/>
            </a:pPr>
            <a:r>
              <a:rPr lang="en-US" sz="3200" b="1" i="0" dirty="0">
                <a:solidFill>
                  <a:srgbClr val="0F1111"/>
                </a:solidFill>
                <a:effectLst/>
                <a:latin typeface="Trebuchet MS" panose="020B0603020202020204" pitchFamily="34" charset="0"/>
              </a:rPr>
              <a:t>Links to websites, books, research articles, or other tools or handouts can be provided here. </a:t>
            </a:r>
            <a:endParaRPr lang="en-US" sz="2800" b="0" i="0" dirty="0">
              <a:solidFill>
                <a:srgbClr val="0F1111"/>
              </a:solidFill>
              <a:effectLst/>
              <a:latin typeface="Amazon Ember"/>
            </a:endParaRPr>
          </a:p>
          <a:p>
            <a:pPr marL="0" indent="0">
              <a:lnSpc>
                <a:spcPct val="110000"/>
              </a:lnSpc>
              <a:buNone/>
            </a:pPr>
            <a:br>
              <a:rPr lang="en-US" sz="2500" dirty="0">
                <a:latin typeface="Trebuchet MS" panose="020B0603020202020204" pitchFamily="34" charset="0"/>
              </a:rPr>
            </a:br>
            <a:br>
              <a:rPr lang="en-US" sz="2500" dirty="0">
                <a:latin typeface="Trebuchet MS" panose="020B0603020202020204" pitchFamily="34" charset="0"/>
              </a:rPr>
            </a:br>
            <a:br>
              <a:rPr lang="en-US" sz="2500" dirty="0">
                <a:latin typeface="Trebuchet MS" panose="020B0603020202020204" pitchFamily="34" charset="0"/>
              </a:rPr>
            </a:br>
            <a:br>
              <a:rPr lang="en-US" sz="2500" dirty="0">
                <a:latin typeface="Trebuchet MS" panose="020B0603020202020204" pitchFamily="34" charset="0"/>
              </a:rPr>
            </a:br>
            <a:br>
              <a:rPr lang="en-US" sz="4000" dirty="0">
                <a:latin typeface="Trebuchet MS" panose="020B0603020202020204" pitchFamily="34" charset="0"/>
              </a:rPr>
            </a:br>
            <a:endParaRPr lang="en-US" sz="2500" dirty="0">
              <a:latin typeface="Trebuchet MS" panose="020B0603020202020204" pitchFamily="34" charset="0"/>
            </a:endParaRPr>
          </a:p>
        </p:txBody>
      </p:sp>
    </p:spTree>
    <p:extLst>
      <p:ext uri="{BB962C8B-B14F-4D97-AF65-F5344CB8AC3E}">
        <p14:creationId xmlns:p14="http://schemas.microsoft.com/office/powerpoint/2010/main" val="270721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Further Resources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388367" y="142248"/>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80" y="142248"/>
            <a:ext cx="704732" cy="704732"/>
          </a:xfrm>
          <a:prstGeom prst="rect">
            <a:avLst/>
          </a:prstGeom>
        </p:spPr>
      </p:pic>
      <p:sp>
        <p:nvSpPr>
          <p:cNvPr id="3" name="Content Placeholder 13">
            <a:extLst>
              <a:ext uri="{FF2B5EF4-FFF2-40B4-BE49-F238E27FC236}">
                <a16:creationId xmlns:a16="http://schemas.microsoft.com/office/drawing/2014/main" id="{9B972E45-1981-AE1C-AE1D-AB5A12FDF594}"/>
              </a:ext>
            </a:extLst>
          </p:cNvPr>
          <p:cNvSpPr txBox="1">
            <a:spLocks/>
          </p:cNvSpPr>
          <p:nvPr/>
        </p:nvSpPr>
        <p:spPr>
          <a:xfrm>
            <a:off x="688652" y="2650439"/>
            <a:ext cx="11618751" cy="4555221"/>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l">
              <a:buNone/>
            </a:pPr>
            <a:r>
              <a:rPr lang="en-US" sz="3200" b="1" i="0" dirty="0">
                <a:solidFill>
                  <a:srgbClr val="0F1111"/>
                </a:solidFill>
                <a:effectLst/>
                <a:latin typeface="Trebuchet MS" panose="020B0603020202020204" pitchFamily="34" charset="0"/>
              </a:rPr>
              <a:t>ACT made Simple by Russ Harris</a:t>
            </a:r>
          </a:p>
          <a:p>
            <a:pPr marL="0" indent="0" algn="l">
              <a:buNone/>
            </a:pPr>
            <a:r>
              <a:rPr lang="en-US" sz="2800" b="1" i="0" dirty="0">
                <a:solidFill>
                  <a:srgbClr val="0F1111"/>
                </a:solidFill>
                <a:effectLst/>
                <a:latin typeface="Amazon Ember"/>
              </a:rPr>
              <a:t>ISBN-10 ‏ : ‎ </a:t>
            </a:r>
            <a:r>
              <a:rPr lang="en-US" sz="2800" b="0" i="0" dirty="0">
                <a:solidFill>
                  <a:srgbClr val="0F1111"/>
                </a:solidFill>
                <a:effectLst/>
                <a:latin typeface="Amazon Ember"/>
              </a:rPr>
              <a:t>1684033012</a:t>
            </a:r>
          </a:p>
          <a:p>
            <a:pPr marL="0" indent="0" algn="l">
              <a:buNone/>
            </a:pPr>
            <a:r>
              <a:rPr lang="en-US" sz="2800" b="1" i="0" dirty="0">
                <a:solidFill>
                  <a:srgbClr val="0F1111"/>
                </a:solidFill>
                <a:effectLst/>
                <a:latin typeface="Amazon Ember"/>
              </a:rPr>
              <a:t>ISBN-13 ‏ : ‎ </a:t>
            </a:r>
            <a:r>
              <a:rPr lang="en-US" sz="2800" b="0" i="0" dirty="0">
                <a:solidFill>
                  <a:srgbClr val="0F1111"/>
                </a:solidFill>
                <a:effectLst/>
                <a:latin typeface="Amazon Ember"/>
              </a:rPr>
              <a:t>978-1684033010</a:t>
            </a:r>
          </a:p>
          <a:p>
            <a:pPr marL="0" indent="0">
              <a:lnSpc>
                <a:spcPct val="110000"/>
              </a:lnSpc>
              <a:buNone/>
            </a:pPr>
            <a:br>
              <a:rPr lang="en-US" sz="2500" dirty="0">
                <a:latin typeface="Trebuchet MS" panose="020B0603020202020204" pitchFamily="34" charset="0"/>
              </a:rPr>
            </a:br>
            <a:br>
              <a:rPr lang="en-US" sz="2500" dirty="0">
                <a:latin typeface="Trebuchet MS" panose="020B0603020202020204" pitchFamily="34" charset="0"/>
              </a:rPr>
            </a:br>
            <a:br>
              <a:rPr lang="en-US" sz="2500" dirty="0">
                <a:latin typeface="Trebuchet MS" panose="020B0603020202020204" pitchFamily="34" charset="0"/>
              </a:rPr>
            </a:br>
            <a:br>
              <a:rPr lang="en-US" sz="2500" dirty="0">
                <a:latin typeface="Trebuchet MS" panose="020B0603020202020204" pitchFamily="34" charset="0"/>
              </a:rPr>
            </a:br>
            <a:br>
              <a:rPr lang="en-US" sz="4000" dirty="0">
                <a:latin typeface="Trebuchet MS" panose="020B0603020202020204" pitchFamily="34" charset="0"/>
              </a:rPr>
            </a:br>
            <a:endParaRPr lang="en-US" sz="2500" dirty="0">
              <a:latin typeface="Trebuchet MS" panose="020B0603020202020204" pitchFamily="34" charset="0"/>
            </a:endParaRPr>
          </a:p>
        </p:txBody>
      </p:sp>
      <p:pic>
        <p:nvPicPr>
          <p:cNvPr id="5" name="Picture 4">
            <a:extLst>
              <a:ext uri="{FF2B5EF4-FFF2-40B4-BE49-F238E27FC236}">
                <a16:creationId xmlns:a16="http://schemas.microsoft.com/office/drawing/2014/main" id="{70EF9001-17B7-DFD2-40CC-D5A36F468075}"/>
              </a:ext>
            </a:extLst>
          </p:cNvPr>
          <p:cNvPicPr>
            <a:picLocks noChangeAspect="1"/>
          </p:cNvPicPr>
          <p:nvPr/>
        </p:nvPicPr>
        <p:blipFill>
          <a:blip r:embed="rId14"/>
          <a:stretch>
            <a:fillRect/>
          </a:stretch>
        </p:blipFill>
        <p:spPr>
          <a:xfrm>
            <a:off x="7592665" y="1378591"/>
            <a:ext cx="4222613" cy="5200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001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Conclusion: References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388367" y="142248"/>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80" y="142248"/>
            <a:ext cx="704732" cy="704732"/>
          </a:xfrm>
          <a:prstGeom prst="rect">
            <a:avLst/>
          </a:prstGeom>
        </p:spPr>
      </p:pic>
      <p:sp>
        <p:nvSpPr>
          <p:cNvPr id="3" name="Content Placeholder 13">
            <a:extLst>
              <a:ext uri="{FF2B5EF4-FFF2-40B4-BE49-F238E27FC236}">
                <a16:creationId xmlns:a16="http://schemas.microsoft.com/office/drawing/2014/main" id="{9B972E45-1981-AE1C-AE1D-AB5A12FDF594}"/>
              </a:ext>
            </a:extLst>
          </p:cNvPr>
          <p:cNvSpPr txBox="1">
            <a:spLocks/>
          </p:cNvSpPr>
          <p:nvPr/>
        </p:nvSpPr>
        <p:spPr>
          <a:xfrm>
            <a:off x="439024" y="924188"/>
            <a:ext cx="11618751" cy="5271513"/>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marR="0">
              <a:lnSpc>
                <a:spcPct val="107000"/>
              </a:lnSpc>
              <a:spcBef>
                <a:spcPts val="0"/>
              </a:spcBef>
              <a:spcAft>
                <a:spcPts val="800"/>
              </a:spcAft>
            </a:pP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References must be in APA format and alphabetized. </a:t>
            </a:r>
            <a:b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b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Helpful citation machines include: </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4"/>
              </a:rPr>
              <a:t>https://www.citationmachine.net/apa</a:t>
            </a:r>
            <a:b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b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You can also use google scholar to get your citation.</a:t>
            </a:r>
          </a:p>
          <a:p>
            <a:pPr marL="0" marR="0">
              <a:lnSpc>
                <a:spcPct val="107000"/>
              </a:lnSpc>
              <a:spcBef>
                <a:spcPts val="0"/>
              </a:spcBef>
              <a:spcAft>
                <a:spcPts val="800"/>
              </a:spcAft>
            </a:pPr>
            <a:endPar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6A91F16-0C9B-8F48-32E0-DA462BE5FF7B}"/>
              </a:ext>
            </a:extLst>
          </p:cNvPr>
          <p:cNvPicPr>
            <a:picLocks noChangeAspect="1"/>
          </p:cNvPicPr>
          <p:nvPr/>
        </p:nvPicPr>
        <p:blipFill>
          <a:blip r:embed="rId15"/>
          <a:stretch>
            <a:fillRect/>
          </a:stretch>
        </p:blipFill>
        <p:spPr>
          <a:xfrm>
            <a:off x="439024" y="2972671"/>
            <a:ext cx="10001250" cy="2352675"/>
          </a:xfrm>
          <a:prstGeom prst="rect">
            <a:avLst/>
          </a:prstGeom>
        </p:spPr>
      </p:pic>
    </p:spTree>
    <p:extLst>
      <p:ext uri="{BB962C8B-B14F-4D97-AF65-F5344CB8AC3E}">
        <p14:creationId xmlns:p14="http://schemas.microsoft.com/office/powerpoint/2010/main" val="193694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330332"/>
            <a:ext cx="10058402" cy="1219200"/>
          </a:xfrm>
        </p:spPr>
        <p:txBody>
          <a:bodyPr/>
          <a:lstStyle/>
          <a:p>
            <a:pPr algn="ctr"/>
            <a:r>
              <a:rPr lang="en-US" dirty="0"/>
              <a:t>Conclusion: References</a:t>
            </a: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388367" y="142248"/>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80" y="142248"/>
            <a:ext cx="704732" cy="704732"/>
          </a:xfrm>
          <a:prstGeom prst="rect">
            <a:avLst/>
          </a:prstGeom>
        </p:spPr>
      </p:pic>
      <p:sp>
        <p:nvSpPr>
          <p:cNvPr id="3" name="Content Placeholder 13">
            <a:extLst>
              <a:ext uri="{FF2B5EF4-FFF2-40B4-BE49-F238E27FC236}">
                <a16:creationId xmlns:a16="http://schemas.microsoft.com/office/drawing/2014/main" id="{9B972E45-1981-AE1C-AE1D-AB5A12FDF594}"/>
              </a:ext>
            </a:extLst>
          </p:cNvPr>
          <p:cNvSpPr txBox="1">
            <a:spLocks/>
          </p:cNvSpPr>
          <p:nvPr/>
        </p:nvSpPr>
        <p:spPr>
          <a:xfrm>
            <a:off x="439024" y="924188"/>
            <a:ext cx="11618751" cy="5271513"/>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marR="0">
              <a:lnSpc>
                <a:spcPct val="107000"/>
              </a:lnSpc>
              <a:spcBef>
                <a:spcPts val="0"/>
              </a:spcBef>
              <a:spcAft>
                <a:spcPts val="800"/>
              </a:spcAft>
            </a:pP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Bai, Z., Luo, S., Zhang, L., Wu, S., &amp; Chi, I. (2020). Acceptance and commitment therapy (ACT) to reduce depression: A systematic review and meta-analysis. </a:t>
            </a:r>
            <a:r>
              <a:rPr lang="en-US" sz="1700" i="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Journal of affective disorders</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700" i="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260</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728-737.</a:t>
            </a:r>
          </a:p>
          <a:p>
            <a:pPr marL="0">
              <a:lnSpc>
                <a:spcPct val="107000"/>
              </a:lnSpc>
              <a:spcBef>
                <a:spcPts val="0"/>
              </a:spcBef>
              <a:spcAft>
                <a:spcPts val="800"/>
              </a:spcAft>
            </a:pPr>
            <a:r>
              <a:rPr lang="en-US" sz="1700" b="0" i="0" dirty="0">
                <a:solidFill>
                  <a:schemeClr val="tx2"/>
                </a:solidFill>
                <a:effectLst/>
                <a:latin typeface="Calibri" panose="020F0502020204030204" pitchFamily="34" charset="0"/>
                <a:cs typeface="Calibri" panose="020F0502020204030204" pitchFamily="34" charset="0"/>
              </a:rPr>
              <a:t>Clarke, S., Kingston, J., James, K., </a:t>
            </a:r>
            <a:r>
              <a:rPr lang="en-US" sz="1700" b="0" i="0" dirty="0" err="1">
                <a:solidFill>
                  <a:schemeClr val="tx2"/>
                </a:solidFill>
                <a:effectLst/>
                <a:latin typeface="Calibri" panose="020F0502020204030204" pitchFamily="34" charset="0"/>
                <a:cs typeface="Calibri" panose="020F0502020204030204" pitchFamily="34" charset="0"/>
              </a:rPr>
              <a:t>Bolderston</a:t>
            </a:r>
            <a:r>
              <a:rPr lang="en-US" sz="1700" b="0" i="0" dirty="0">
                <a:solidFill>
                  <a:schemeClr val="tx2"/>
                </a:solidFill>
                <a:effectLst/>
                <a:latin typeface="Calibri" panose="020F0502020204030204" pitchFamily="34" charset="0"/>
                <a:cs typeface="Calibri" panose="020F0502020204030204" pitchFamily="34" charset="0"/>
              </a:rPr>
              <a:t>, H., &amp; Remington, B. (2014). Acceptance and Commitment Therapy group for treatment-resistant participants: A randomized controlled trial. </a:t>
            </a:r>
            <a:r>
              <a:rPr lang="en-US" sz="1700" b="0" i="1" dirty="0">
                <a:solidFill>
                  <a:schemeClr val="tx2"/>
                </a:solidFill>
                <a:effectLst/>
                <a:latin typeface="Calibri" panose="020F0502020204030204" pitchFamily="34" charset="0"/>
                <a:cs typeface="Calibri" panose="020F0502020204030204" pitchFamily="34" charset="0"/>
              </a:rPr>
              <a:t>Journal of Contextual Behavioral Science</a:t>
            </a:r>
            <a:r>
              <a:rPr lang="en-US" sz="1700" b="0" i="0" dirty="0">
                <a:solidFill>
                  <a:schemeClr val="tx2"/>
                </a:solidFill>
                <a:effectLst/>
                <a:latin typeface="Calibri" panose="020F0502020204030204" pitchFamily="34" charset="0"/>
                <a:cs typeface="Calibri" panose="020F0502020204030204" pitchFamily="34" charset="0"/>
              </a:rPr>
              <a:t>, </a:t>
            </a:r>
            <a:r>
              <a:rPr lang="en-US" sz="1700" b="0" i="1" dirty="0">
                <a:solidFill>
                  <a:schemeClr val="tx2"/>
                </a:solidFill>
                <a:effectLst/>
                <a:latin typeface="Calibri" panose="020F0502020204030204" pitchFamily="34" charset="0"/>
                <a:cs typeface="Calibri" panose="020F0502020204030204" pitchFamily="34" charset="0"/>
              </a:rPr>
              <a:t>3</a:t>
            </a:r>
            <a:r>
              <a:rPr lang="en-US" sz="1700" b="0" i="0" dirty="0">
                <a:solidFill>
                  <a:schemeClr val="tx2"/>
                </a:solidFill>
                <a:effectLst/>
                <a:latin typeface="Calibri" panose="020F0502020204030204" pitchFamily="34" charset="0"/>
                <a:cs typeface="Calibri" panose="020F0502020204030204" pitchFamily="34" charset="0"/>
              </a:rPr>
              <a:t>(3), 179-188.</a:t>
            </a:r>
            <a:endPar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700"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Coto-Lesmes</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R., Fernández-Rodríguez, C., &amp; González-Fernández, S. (2020). Acceptance and Commitment Therapy in group format for anxiety and depression. A systematic review. </a:t>
            </a:r>
            <a:r>
              <a:rPr lang="en-US" sz="1700" i="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Journal of affective disorders</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700" i="1"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263</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107-120.</a:t>
            </a:r>
          </a:p>
          <a:p>
            <a:pPr marL="0" marR="0">
              <a:lnSpc>
                <a:spcPct val="107000"/>
              </a:lnSpc>
              <a:spcBef>
                <a:spcPts val="0"/>
              </a:spcBef>
              <a:spcAft>
                <a:spcPts val="800"/>
              </a:spcAft>
            </a:pPr>
            <a:r>
              <a:rPr lang="en-US" sz="1700"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Gloster</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 T., </a:t>
            </a:r>
            <a:r>
              <a:rPr lang="en-US" sz="1700"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Walder</a:t>
            </a:r>
            <a:r>
              <a:rPr lang="en-US"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N., Levin, M. E., Twohig, M. </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 &amp;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Karekla</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M. (2020). The empirical status of acceptance and commitment therapy: A review of meta-analyses.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Journal of Contextual Behavioral Science</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18</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181-192.</a:t>
            </a:r>
          </a:p>
          <a:p>
            <a:pPr marL="0" marR="0">
              <a:lnSpc>
                <a:spcPct val="107000"/>
              </a:lnSpc>
              <a:spcBef>
                <a:spcPts val="0"/>
              </a:spcBef>
              <a:spcAft>
                <a:spcPts val="800"/>
              </a:spcAft>
            </a:pP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Montazernia</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B.,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Koushki</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Oraki</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M., &amp;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Mirzaian</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B. (2021). Comparing The Efficacy of Acceptance and Commitment Therapy (ACT) and Dialectical Behavior Therapy Skills Training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DBT</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-ST) on Cognitive Emotion Regulation in Patients with Type II Diabetes.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Iranian Journal of Health Psychology; Vol</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4</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a:t>
            </a:r>
          </a:p>
          <a:p>
            <a:pPr marL="0" marR="0">
              <a:lnSpc>
                <a:spcPct val="107000"/>
              </a:lnSpc>
              <a:spcBef>
                <a:spcPts val="0"/>
              </a:spcBef>
              <a:spcAft>
                <a:spcPts val="800"/>
              </a:spcAft>
            </a:pP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Reyes‐Ortega, M. A., Miranda, E. M.,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Fresán</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 Vargas, A. N., Barragán, S. C., Robles García, R., &amp; Arango, I. (2020). Clinical efficacy of a combined acceptance and commitment therapy, dialectical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behavioural</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therapy, and functional analytic psychotherapy intervention in patients with borderline personality disorder.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Psychology and Psychotherapy: Theory, Research and Practice</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93</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 474-489.</a:t>
            </a:r>
          </a:p>
          <a:p>
            <a:pPr marL="0" marR="0">
              <a:lnSpc>
                <a:spcPct val="107000"/>
              </a:lnSpc>
              <a:spcBef>
                <a:spcPts val="0"/>
              </a:spcBef>
              <a:spcAft>
                <a:spcPts val="800"/>
              </a:spcAft>
            </a:pP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Thompson, E. M.,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Destree</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L., </a:t>
            </a:r>
            <a:r>
              <a:rPr lang="en-US" sz="1700" kern="1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Albertella</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L., &amp; Fontenelle, L. F. (2021). Internet-based acceptance and commitment therapy: a transdiagnostic systematic review and meta-analysis for mental health outcomes.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Behavior Therapy</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US" sz="1700" i="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52</a:t>
            </a:r>
            <a:r>
              <a:rPr lang="en-US" sz="17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 492-507.</a:t>
            </a:r>
          </a:p>
        </p:txBody>
      </p:sp>
    </p:spTree>
    <p:extLst>
      <p:ext uri="{BB962C8B-B14F-4D97-AF65-F5344CB8AC3E}">
        <p14:creationId xmlns:p14="http://schemas.microsoft.com/office/powerpoint/2010/main" val="453263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FC6CF8-6F49-E68F-D004-2D20E5D47B53}"/>
              </a:ext>
            </a:extLst>
          </p:cNvPr>
          <p:cNvSpPr/>
          <p:nvPr/>
        </p:nvSpPr>
        <p:spPr>
          <a:xfrm>
            <a:off x="0" y="0"/>
            <a:ext cx="12208080" cy="6858000"/>
          </a:xfrm>
          <a:prstGeom prst="rect">
            <a:avLst/>
          </a:prstGeom>
          <a:solidFill>
            <a:srgbClr val="323781"/>
          </a:solidFill>
          <a:ln>
            <a:solidFill>
              <a:srgbClr val="34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Free CCA logo 20 second 3 layer with embers reduced">
            <a:hlinkClick r:id="" action="ppaction://media"/>
            <a:extLst>
              <a:ext uri="{FF2B5EF4-FFF2-40B4-BE49-F238E27FC236}">
                <a16:creationId xmlns:a16="http://schemas.microsoft.com/office/drawing/2014/main" id="{47684E95-2AFC-6784-47EA-FCD4F6788CF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4944" y="-1157949"/>
            <a:ext cx="8723519" cy="8723519"/>
          </a:xfrm>
          <a:prstGeom prst="rect">
            <a:avLst/>
          </a:prstGeom>
          <a:ln>
            <a:noFill/>
          </a:ln>
          <a:effectLst>
            <a:softEdge rad="635000"/>
          </a:effectLst>
        </p:spPr>
      </p:pic>
      <p:sp>
        <p:nvSpPr>
          <p:cNvPr id="10" name="TextBox 9">
            <a:extLst>
              <a:ext uri="{FF2B5EF4-FFF2-40B4-BE49-F238E27FC236}">
                <a16:creationId xmlns:a16="http://schemas.microsoft.com/office/drawing/2014/main" id="{85F2F987-11EC-3BEF-DE36-A9E9C65EC0C5}"/>
              </a:ext>
            </a:extLst>
          </p:cNvPr>
          <p:cNvSpPr txBox="1"/>
          <p:nvPr/>
        </p:nvSpPr>
        <p:spPr>
          <a:xfrm>
            <a:off x="5127477" y="1232534"/>
            <a:ext cx="6985111" cy="3323987"/>
          </a:xfrm>
          <a:prstGeom prst="rect">
            <a:avLst/>
          </a:prstGeom>
          <a:noFill/>
        </p:spPr>
        <p:txBody>
          <a:bodyPr wrap="square" rtlCol="0">
            <a:spAutoFit/>
          </a:bodyPr>
          <a:lstStyle/>
          <a:p>
            <a:pPr algn="ct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CounselorsChoiceAward.com </a:t>
            </a:r>
            <a:b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b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Distinguishing Quality</a:t>
            </a:r>
          </a:p>
          <a:p>
            <a:pPr marL="2286000" lvl="4" indent="-457200">
              <a:buFont typeface="Arial" panose="020B0604020202020204" pitchFamily="34" charset="0"/>
              <a:buChar char="•"/>
            </a:pP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Products</a:t>
            </a:r>
          </a:p>
          <a:p>
            <a:pPr marL="2286000" lvl="4" indent="-457200">
              <a:buFont typeface="Arial" panose="020B0604020202020204" pitchFamily="34" charset="0"/>
              <a:buChar char="•"/>
            </a:pP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Services</a:t>
            </a:r>
          </a:p>
          <a:p>
            <a:pPr marL="2286000" lvl="4" indent="-457200">
              <a:buFont typeface="Arial" panose="020B0604020202020204" pitchFamily="34" charset="0"/>
              <a:buChar char="•"/>
            </a:pP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Continuing Education</a:t>
            </a:r>
          </a:p>
          <a:p>
            <a:pPr marL="2286000" lvl="4" indent="-457200">
              <a:buFont typeface="Arial" panose="020B0604020202020204" pitchFamily="34" charset="0"/>
              <a:buChar char="•"/>
            </a:pP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Practices</a:t>
            </a:r>
          </a:p>
        </p:txBody>
      </p:sp>
      <p:sp>
        <p:nvSpPr>
          <p:cNvPr id="3" name="TextBox 2">
            <a:extLst>
              <a:ext uri="{FF2B5EF4-FFF2-40B4-BE49-F238E27FC236}">
                <a16:creationId xmlns:a16="http://schemas.microsoft.com/office/drawing/2014/main" id="{89CFEEEE-DE14-473F-0D86-2215E6DA059D}"/>
              </a:ext>
            </a:extLst>
          </p:cNvPr>
          <p:cNvSpPr txBox="1"/>
          <p:nvPr/>
        </p:nvSpPr>
        <p:spPr>
          <a:xfrm>
            <a:off x="-1454820" y="5457459"/>
            <a:ext cx="8480625" cy="1169551"/>
          </a:xfrm>
          <a:prstGeom prst="rect">
            <a:avLst/>
          </a:prstGeom>
          <a:noFill/>
        </p:spPr>
        <p:txBody>
          <a:bodyPr wrap="square">
            <a:spAutoFit/>
          </a:bodyPr>
          <a:lstStyle/>
          <a:p>
            <a:pPr lvl="4" algn="ctr"/>
            <a:r>
              <a:rPr lang="en-US" sz="3500" dirty="0">
                <a:solidFill>
                  <a:schemeClr val="bg1"/>
                </a:solidFill>
                <a:effectLst>
                  <a:innerShdw blurRad="63500" dist="50800" dir="5400000">
                    <a:prstClr val="black">
                      <a:alpha val="50000"/>
                    </a:prstClr>
                  </a:innerShdw>
                </a:effectLst>
                <a:latin typeface="Aharoni" panose="02010803020104030203" pitchFamily="2" charset="-79"/>
                <a:cs typeface="Aharoni" panose="02010803020104030203" pitchFamily="2" charset="-79"/>
              </a:rPr>
              <a:t>Reviewed by Licensed Mental Health Therapists</a:t>
            </a:r>
          </a:p>
        </p:txBody>
      </p:sp>
    </p:spTree>
    <p:extLst>
      <p:ext uri="{BB962C8B-B14F-4D97-AF65-F5344CB8AC3E}">
        <p14:creationId xmlns:p14="http://schemas.microsoft.com/office/powerpoint/2010/main" val="32784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2184" y="0"/>
            <a:ext cx="10058402" cy="760602"/>
          </a:xfrm>
        </p:spPr>
        <p:txBody>
          <a:bodyPr/>
          <a:lstStyle/>
          <a:p>
            <a:r>
              <a:rPr lang="en-US" dirty="0"/>
              <a:t>Context Lens: Presenter information</a:t>
            </a:r>
            <a:endParaRPr dirty="0"/>
          </a:p>
        </p:txBody>
      </p:sp>
      <p:sp>
        <p:nvSpPr>
          <p:cNvPr id="14" name="Content Placeholder 13"/>
          <p:cNvSpPr>
            <a:spLocks noGrp="1"/>
          </p:cNvSpPr>
          <p:nvPr>
            <p:ph idx="1"/>
          </p:nvPr>
        </p:nvSpPr>
        <p:spPr>
          <a:xfrm>
            <a:off x="286624" y="615924"/>
            <a:ext cx="11618751" cy="5519955"/>
          </a:xfrm>
        </p:spPr>
        <p:txBody>
          <a:bodyPr>
            <a:normAutofit fontScale="92500" lnSpcReduction="20000"/>
          </a:bodyPr>
          <a:lstStyle/>
          <a:p>
            <a:pPr>
              <a:lnSpc>
                <a:spcPct val="110000"/>
              </a:lnSpc>
            </a:pPr>
            <a:r>
              <a:rPr lang="en-US" sz="2400" b="0" i="0" dirty="0">
                <a:effectLst/>
                <a:latin typeface="Trebuchet MS" panose="020B0603020202020204" pitchFamily="34" charset="0"/>
              </a:rPr>
              <a:t>I am, Leo </a:t>
            </a:r>
            <a:r>
              <a:rPr lang="en-US" sz="2400" b="0" i="0" dirty="0" err="1">
                <a:effectLst/>
                <a:latin typeface="Trebuchet MS" panose="020B0603020202020204" pitchFamily="34" charset="0"/>
              </a:rPr>
              <a:t>DeBroeck</a:t>
            </a:r>
            <a:r>
              <a:rPr lang="en-US" sz="2400" b="0" i="0" dirty="0">
                <a:effectLst/>
                <a:latin typeface="Trebuchet MS" panose="020B0603020202020204" pitchFamily="34" charset="0"/>
              </a:rPr>
              <a:t>, a Child Mental Health Specialist and Licensed Mental Health Counselor in Washington State. I am CBT Plus certified through the University of Washington and Harborview Sexual Assault and Traumatic Stress Center. I’ve worked full-time at a community health center as a Mental Health therapist with a team of other Licensed Marriage and Family Therapists. I have previous experience working with children and adolescents at an intensive inpatient program in Spokane, Washington for several years. I have completed my Masters of Science in clinical psychology at Eastern Washington University with my thesis on </a:t>
            </a:r>
            <a:r>
              <a:rPr lang="en-US" sz="2400" b="0" i="0" dirty="0">
                <a:effectLst/>
                <a:latin typeface="Trebuchet MS" panose="020B0603020202020204" pitchFamily="34" charset="0"/>
                <a:hlinkClick r:id="rId2">
                  <a:extLst>
                    <a:ext uri="{A12FA001-AC4F-418D-AE19-62706E023703}">
                      <ahyp:hlinkClr xmlns:ahyp="http://schemas.microsoft.com/office/drawing/2018/hyperlinkcolor" val="tx"/>
                    </a:ext>
                  </a:extLst>
                </a:hlinkClick>
              </a:rPr>
              <a:t>factors in suicide</a:t>
            </a:r>
            <a:r>
              <a:rPr lang="en-US" sz="2400" b="0" i="0" dirty="0">
                <a:effectLst/>
                <a:latin typeface="Trebuchet MS" panose="020B0603020202020204" pitchFamily="34" charset="0"/>
              </a:rPr>
              <a:t>. I have </a:t>
            </a:r>
            <a:r>
              <a:rPr lang="en-US" sz="2400" b="0" i="0" dirty="0">
                <a:effectLst/>
                <a:latin typeface="Trebuchet MS" panose="020B0603020202020204" pitchFamily="34" charset="0"/>
                <a:hlinkClick r:id="rId3">
                  <a:extLst>
                    <a:ext uri="{A12FA001-AC4F-418D-AE19-62706E023703}">
                      <ahyp:hlinkClr xmlns:ahyp="http://schemas.microsoft.com/office/drawing/2018/hyperlinkcolor" val="tx"/>
                    </a:ext>
                  </a:extLst>
                </a:hlinkClick>
              </a:rPr>
              <a:t>published scientific research</a:t>
            </a:r>
            <a:r>
              <a:rPr lang="en-US" sz="2400" b="0" i="0" dirty="0">
                <a:effectLst/>
                <a:latin typeface="Trebuchet MS" panose="020B0603020202020204" pitchFamily="34" charset="0"/>
              </a:rPr>
              <a:t> on young adults related to suicidality. I write and have published children's therapy books for use in counseling settings. These are published </a:t>
            </a:r>
            <a:r>
              <a:rPr lang="en-US" sz="2400" b="0" i="0" dirty="0">
                <a:effectLst/>
                <a:latin typeface="Trebuchet MS" panose="020B0603020202020204" pitchFamily="34" charset="0"/>
                <a:hlinkClick r:id="rId4">
                  <a:extLst>
                    <a:ext uri="{A12FA001-AC4F-418D-AE19-62706E023703}">
                      <ahyp:hlinkClr xmlns:ahyp="http://schemas.microsoft.com/office/drawing/2018/hyperlinkcolor" val="tx"/>
                    </a:ext>
                  </a:extLst>
                </a:hlinkClick>
              </a:rPr>
              <a:t>on Amazon</a:t>
            </a:r>
            <a:r>
              <a:rPr lang="en-US" sz="2400" b="0" i="0" dirty="0">
                <a:effectLst/>
                <a:latin typeface="Trebuchet MS" panose="020B0603020202020204" pitchFamily="34" charset="0"/>
              </a:rPr>
              <a:t>, for use in therapy settings addressing grief, addiction, neglect, abuse, self-confidence and others.  I own and founded an LLC called </a:t>
            </a:r>
            <a:r>
              <a:rPr lang="en-US" sz="2400" b="0" i="0" dirty="0">
                <a:effectLst/>
                <a:latin typeface="Trebuchet MS" panose="020B0603020202020204" pitchFamily="34" charset="0"/>
                <a:hlinkClick r:id="rId5">
                  <a:extLst>
                    <a:ext uri="{A12FA001-AC4F-418D-AE19-62706E023703}">
                      <ahyp:hlinkClr xmlns:ahyp="http://schemas.microsoft.com/office/drawing/2018/hyperlinkcolor" val="tx"/>
                    </a:ext>
                  </a:extLst>
                </a:hlinkClick>
              </a:rPr>
              <a:t>Counselor's Choice Award</a:t>
            </a:r>
            <a:r>
              <a:rPr lang="en-US" sz="2400" b="0" i="0" dirty="0">
                <a:effectLst/>
                <a:latin typeface="Trebuchet MS" panose="020B0603020202020204" pitchFamily="34" charset="0"/>
              </a:rPr>
              <a:t> that reviews counseling products and therapeutic tools. In the past, I have worked in several different levels of care for mental health treatment including long-term inpatient care, WISe wraparound intensive services, school-based therapy services, and outpatient clinical settings.</a:t>
            </a:r>
          </a:p>
          <a:p>
            <a:pPr>
              <a:lnSpc>
                <a:spcPct val="110000"/>
              </a:lnSpc>
            </a:pPr>
            <a:r>
              <a:rPr lang="en-US" sz="2400" dirty="0">
                <a:latin typeface="Trebuchet MS" panose="020B0603020202020204" pitchFamily="34" charset="0"/>
              </a:rPr>
              <a:t>Contact Email: Leo.DeBroeck@CounselorsChoiceaward.com</a:t>
            </a:r>
          </a:p>
        </p:txBody>
      </p:sp>
    </p:spTree>
    <p:extLst>
      <p:ext uri="{BB962C8B-B14F-4D97-AF65-F5344CB8AC3E}">
        <p14:creationId xmlns:p14="http://schemas.microsoft.com/office/powerpoint/2010/main" val="2929292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443" y="5112064"/>
            <a:ext cx="10058402" cy="1219200"/>
          </a:xfrm>
        </p:spPr>
        <p:txBody>
          <a:bodyPr>
            <a:normAutofit fontScale="90000"/>
          </a:bodyPr>
          <a:lstStyle/>
          <a:p>
            <a:pPr algn="ctr"/>
            <a:r>
              <a:rPr lang="en-US" sz="6600" dirty="0"/>
              <a:t>Questions?</a:t>
            </a:r>
            <a:br>
              <a:rPr lang="en-US" sz="6600" dirty="0"/>
            </a:br>
            <a:br>
              <a:rPr lang="en-US" sz="6600" dirty="0"/>
            </a:br>
            <a:br>
              <a:rPr lang="en-US" sz="6600" dirty="0"/>
            </a:br>
            <a:br>
              <a:rPr lang="en-US" sz="4000" dirty="0"/>
            </a:br>
            <a:r>
              <a:rPr lang="en-US" sz="4000" dirty="0">
                <a:latin typeface="Abadi" panose="020B0604020104020204" pitchFamily="34" charset="0"/>
              </a:rPr>
              <a:t>Contact information if you would like participants to be able to reach you with further questions or follow ups</a:t>
            </a:r>
            <a:endParaRPr lang="en-US" sz="6600" dirty="0">
              <a:latin typeface="Abadi" panose="020B0604020104020204" pitchFamily="34" charset="0"/>
            </a:endParaRP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2409924146"/>
              </p:ext>
            </p:extLst>
          </p:nvPr>
        </p:nvGraphicFramePr>
        <p:xfrm>
          <a:off x="376722" y="37751"/>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25" y="37751"/>
            <a:ext cx="704732" cy="704732"/>
          </a:xfrm>
          <a:prstGeom prst="rect">
            <a:avLst/>
          </a:prstGeom>
        </p:spPr>
      </p:pic>
    </p:spTree>
    <p:extLst>
      <p:ext uri="{BB962C8B-B14F-4D97-AF65-F5344CB8AC3E}">
        <p14:creationId xmlns:p14="http://schemas.microsoft.com/office/powerpoint/2010/main" val="30262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443" y="5112064"/>
            <a:ext cx="10058402" cy="1219200"/>
          </a:xfrm>
        </p:spPr>
        <p:txBody>
          <a:bodyPr>
            <a:normAutofit fontScale="90000"/>
          </a:bodyPr>
          <a:lstStyle/>
          <a:p>
            <a:pPr algn="ctr"/>
            <a:r>
              <a:rPr lang="en-US" sz="6600" dirty="0"/>
              <a:t>Questions?</a:t>
            </a:r>
            <a:br>
              <a:rPr lang="en-US" sz="6600" dirty="0"/>
            </a:br>
            <a:br>
              <a:rPr lang="en-US" sz="6600" dirty="0"/>
            </a:br>
            <a:br>
              <a:rPr lang="en-US" sz="6600" dirty="0"/>
            </a:br>
            <a:br>
              <a:rPr lang="en-US" sz="4000" dirty="0"/>
            </a:br>
            <a:r>
              <a:rPr lang="en-US" sz="4000" dirty="0">
                <a:latin typeface="Abadi" panose="020B0604020104020204" pitchFamily="34" charset="0"/>
              </a:rPr>
              <a:t>Contact: LeoDeBroeck@CounselorsChoiceAward.com</a:t>
            </a:r>
            <a:endParaRPr lang="en-US" sz="6600" dirty="0">
              <a:latin typeface="Abadi" panose="020B0604020104020204" pitchFamily="34" charset="0"/>
            </a:endParaRP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376722" y="37751"/>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17" descr="Inbox Check outline">
            <a:extLst>
              <a:ext uri="{FF2B5EF4-FFF2-40B4-BE49-F238E27FC236}">
                <a16:creationId xmlns:a16="http://schemas.microsoft.com/office/drawing/2014/main" id="{194A1A1B-8BCF-844D-5BC7-9B1B521CAE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25" y="37751"/>
            <a:ext cx="704732" cy="704732"/>
          </a:xfrm>
          <a:prstGeom prst="rect">
            <a:avLst/>
          </a:prstGeom>
        </p:spPr>
      </p:pic>
    </p:spTree>
    <p:extLst>
      <p:ext uri="{BB962C8B-B14F-4D97-AF65-F5344CB8AC3E}">
        <p14:creationId xmlns:p14="http://schemas.microsoft.com/office/powerpoint/2010/main" val="2139350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999" y="4485314"/>
            <a:ext cx="10058402" cy="1219200"/>
          </a:xfrm>
        </p:spPr>
        <p:txBody>
          <a:bodyPr>
            <a:normAutofit fontScale="90000"/>
          </a:bodyPr>
          <a:lstStyle/>
          <a:p>
            <a:br>
              <a:rPr lang="en-US" sz="6600" dirty="0"/>
            </a:br>
            <a:br>
              <a:rPr lang="en-US" sz="6600" dirty="0"/>
            </a:br>
            <a:br>
              <a:rPr lang="en-US" sz="6600" dirty="0"/>
            </a:br>
            <a:br>
              <a:rPr lang="en-US" sz="4900" dirty="0"/>
            </a:br>
            <a:r>
              <a:rPr lang="en-US" sz="3100" dirty="0">
                <a:effectLst/>
                <a:latin typeface="Calibri" panose="020F0502020204030204" pitchFamily="34" charset="0"/>
                <a:ea typeface="Calibri" panose="020F0502020204030204" pitchFamily="34" charset="0"/>
                <a:cs typeface="Times New Roman" panose="02020603050405020304" pitchFamily="18" charset="0"/>
              </a:rPr>
              <a:t>1) Course description (At least 2 paragraphs)</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2) Course recording (without participant information)</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3) Copies of any handouts</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4) Copies of these </a:t>
            </a:r>
            <a:r>
              <a:rPr lang="en-US" sz="3100" dirty="0" err="1">
                <a:effectLst/>
                <a:latin typeface="Calibri" panose="020F0502020204030204" pitchFamily="34" charset="0"/>
                <a:ea typeface="Calibri" panose="020F0502020204030204" pitchFamily="34" charset="0"/>
                <a:cs typeface="Times New Roman" panose="02020603050405020304" pitchFamily="18" charset="0"/>
              </a:rPr>
              <a:t>Powerpoints</a:t>
            </a:r>
            <a:r>
              <a:rPr lang="en-US" sz="3100" dirty="0">
                <a:effectLst/>
                <a:latin typeface="Calibri" panose="020F0502020204030204" pitchFamily="34" charset="0"/>
                <a:ea typeface="Calibri" panose="020F0502020204030204" pitchFamily="34" charset="0"/>
                <a:cs typeface="Times New Roman" panose="02020603050405020304" pitchFamily="18" charset="0"/>
              </a:rPr>
              <a:t>/Slide Deck</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5) Post-test and answer key (10 questions for the 1st hour and 5 questions for each additional hour)</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6) Your license information: State license and </a:t>
            </a:r>
            <a:r>
              <a:rPr lang="en-US" sz="3100" dirty="0" err="1">
                <a:effectLst/>
                <a:latin typeface="Calibri" panose="020F0502020204030204" pitchFamily="34" charset="0"/>
                <a:ea typeface="Calibri" panose="020F0502020204030204" pitchFamily="34" charset="0"/>
                <a:cs typeface="Times New Roman" panose="02020603050405020304" pitchFamily="18" charset="0"/>
              </a:rPr>
              <a:t>NPI</a:t>
            </a:r>
            <a:r>
              <a:rPr lang="en-US" sz="3100" dirty="0">
                <a:effectLst/>
                <a:latin typeface="Calibri" panose="020F0502020204030204" pitchFamily="34" charset="0"/>
                <a:ea typeface="Calibri" panose="020F0502020204030204" pitchFamily="34" charset="0"/>
                <a:cs typeface="Times New Roman" panose="02020603050405020304" pitchFamily="18" charset="0"/>
              </a:rPr>
              <a:t> number</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7) Your headshot/professional picture</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That’s all there is to it! </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endParaRPr lang="en-US" sz="6600" dirty="0">
              <a:latin typeface="Abadi" panose="020B0604020104020204" pitchFamily="34" charset="0"/>
            </a:endParaRP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3848998334"/>
              </p:ext>
            </p:extLst>
          </p:nvPr>
        </p:nvGraphicFramePr>
        <p:xfrm>
          <a:off x="376722" y="37751"/>
          <a:ext cx="1577132" cy="746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itle 1">
            <a:extLst>
              <a:ext uri="{FF2B5EF4-FFF2-40B4-BE49-F238E27FC236}">
                <a16:creationId xmlns:a16="http://schemas.microsoft.com/office/drawing/2014/main" id="{00F5A2FA-5119-3EE4-BA9C-D3A6B5E496D6}"/>
              </a:ext>
            </a:extLst>
          </p:cNvPr>
          <p:cNvSpPr txBox="1">
            <a:spLocks/>
          </p:cNvSpPr>
          <p:nvPr/>
        </p:nvSpPr>
        <p:spPr>
          <a:xfrm>
            <a:off x="990599" y="-330332"/>
            <a:ext cx="10058402"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dirty="0"/>
              <a:t>Full List of Requirements</a:t>
            </a:r>
          </a:p>
        </p:txBody>
      </p:sp>
    </p:spTree>
    <p:extLst>
      <p:ext uri="{BB962C8B-B14F-4D97-AF65-F5344CB8AC3E}">
        <p14:creationId xmlns:p14="http://schemas.microsoft.com/office/powerpoint/2010/main" val="2053206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10" y="4484432"/>
            <a:ext cx="10058402" cy="1219200"/>
          </a:xfrm>
        </p:spPr>
        <p:txBody>
          <a:bodyPr>
            <a:normAutofit fontScale="90000"/>
          </a:bodyPr>
          <a:lstStyle/>
          <a:p>
            <a:pPr algn="l" fontAlgn="base"/>
            <a:br>
              <a:rPr lang="en-US" sz="6600" dirty="0"/>
            </a:br>
            <a:br>
              <a:rPr lang="en-US" sz="6600" dirty="0"/>
            </a:br>
            <a:br>
              <a:rPr lang="en-US" sz="6600" dirty="0"/>
            </a:br>
            <a:br>
              <a:rPr lang="en-US" sz="6700" dirty="0"/>
            </a:br>
            <a:r>
              <a:rPr lang="en-US" sz="2200" b="1" i="0" cap="all" dirty="0">
                <a:solidFill>
                  <a:srgbClr val="000000"/>
                </a:solidFill>
                <a:effectLst/>
                <a:latin typeface="Arial" panose="020B0604020202020204" pitchFamily="34" charset="0"/>
              </a:rPr>
              <a:t>HOW DO I RECORD THE COURSES?</a:t>
            </a:r>
            <a:br>
              <a:rPr lang="en-US" sz="2200" b="1" i="0" dirty="0">
                <a:solidFill>
                  <a:srgbClr val="000000"/>
                </a:solidFill>
                <a:effectLst/>
                <a:latin typeface="Arial" panose="020B0604020202020204" pitchFamily="34" charset="0"/>
              </a:rPr>
            </a:br>
            <a:r>
              <a:rPr lang="en-US" sz="2200" b="0" i="0" dirty="0">
                <a:solidFill>
                  <a:srgbClr val="000000"/>
                </a:solidFill>
                <a:effectLst/>
                <a:latin typeface="Arial" panose="020B0604020202020204" pitchFamily="34" charset="0"/>
              </a:rPr>
              <a:t>If you’ve already taught and recorded the material live, you can just </a:t>
            </a:r>
            <a:r>
              <a:rPr lang="en-US" sz="2200" b="0" i="0" u="none" strike="noStrike" dirty="0">
                <a:solidFill>
                  <a:srgbClr val="000000"/>
                </a:solidFill>
                <a:effectLst/>
                <a:latin typeface="Arial" panose="020B0604020202020204" pitchFamily="34" charset="0"/>
                <a:hlinkClick r:id="rId2"/>
              </a:rPr>
              <a:t>email </a:t>
            </a:r>
            <a:r>
              <a:rPr lang="en-US" sz="2200" b="0" i="0" dirty="0">
                <a:solidFill>
                  <a:srgbClr val="000000"/>
                </a:solidFill>
                <a:effectLst/>
                <a:latin typeface="Arial" panose="020B0604020202020204" pitchFamily="34" charset="0"/>
              </a:rPr>
              <a:t>us and we’ll send a </a:t>
            </a:r>
            <a:r>
              <a:rPr lang="en-US" sz="2200" b="0" i="0" dirty="0" err="1">
                <a:solidFill>
                  <a:srgbClr val="000000"/>
                </a:solidFill>
                <a:effectLst/>
                <a:latin typeface="Arial" panose="020B0604020202020204" pitchFamily="34" charset="0"/>
              </a:rPr>
              <a:t>dropbox</a:t>
            </a:r>
            <a:r>
              <a:rPr lang="en-US" sz="2200" b="0" i="0" dirty="0">
                <a:solidFill>
                  <a:srgbClr val="000000"/>
                </a:solidFill>
                <a:effectLst/>
                <a:latin typeface="Arial" panose="020B0604020202020204" pitchFamily="34" charset="0"/>
              </a:rPr>
              <a:t> for you to upload the files. If you’ve never taught before, there are many options. The most popular two are:</a:t>
            </a:r>
            <a:br>
              <a:rPr lang="en-US" sz="2200" b="0" i="0" dirty="0">
                <a:solidFill>
                  <a:srgbClr val="000000"/>
                </a:solidFill>
                <a:effectLst/>
                <a:latin typeface="Arial" panose="020B0604020202020204" pitchFamily="34" charset="0"/>
              </a:rPr>
            </a:br>
            <a:br>
              <a:rPr lang="en-US" sz="2200" b="0" i="0" dirty="0">
                <a:solidFill>
                  <a:srgbClr val="000000"/>
                </a:solidFill>
                <a:effectLst/>
                <a:latin typeface="Arial" panose="020B0604020202020204" pitchFamily="34" charset="0"/>
              </a:rPr>
            </a:br>
            <a:r>
              <a:rPr lang="en-US" sz="2200" b="0" i="0" dirty="0">
                <a:solidFill>
                  <a:srgbClr val="000000"/>
                </a:solidFill>
                <a:effectLst/>
                <a:latin typeface="Arial" panose="020B0604020202020204" pitchFamily="34" charset="0"/>
              </a:rPr>
              <a:t>1) Record yourself through zoom, google meet, or </a:t>
            </a:r>
            <a:r>
              <a:rPr lang="en-US" sz="2200" b="0" i="0" u="none" strike="noStrike" dirty="0">
                <a:solidFill>
                  <a:srgbClr val="000000"/>
                </a:solidFill>
                <a:effectLst/>
                <a:latin typeface="Arial" panose="020B0604020202020204" pitchFamily="34" charset="0"/>
                <a:hlinkClick r:id="rId3"/>
              </a:rPr>
              <a:t>free OBS Studio</a:t>
            </a:r>
            <a:r>
              <a:rPr lang="en-US" sz="2200" b="0" i="0" dirty="0">
                <a:solidFill>
                  <a:srgbClr val="000000"/>
                </a:solidFill>
                <a:effectLst/>
                <a:latin typeface="Arial" panose="020B0604020202020204" pitchFamily="34" charset="0"/>
              </a:rPr>
              <a:t> while giving the material. This doesn’t have to be all in one sitting either. We can stitch together the recordings so that you can do a little bit of recording between your canceled appointments or a little bit each day.</a:t>
            </a:r>
            <a:br>
              <a:rPr lang="en-US" sz="2200" b="0" i="0" dirty="0">
                <a:solidFill>
                  <a:srgbClr val="000000"/>
                </a:solidFill>
                <a:effectLst/>
                <a:latin typeface="Arial" panose="020B0604020202020204" pitchFamily="34" charset="0"/>
              </a:rPr>
            </a:br>
            <a:br>
              <a:rPr lang="en-US" sz="2200" b="0" i="0" dirty="0">
                <a:solidFill>
                  <a:srgbClr val="000000"/>
                </a:solidFill>
                <a:effectLst/>
                <a:latin typeface="Arial" panose="020B0604020202020204" pitchFamily="34" charset="0"/>
              </a:rPr>
            </a:br>
            <a:r>
              <a:rPr lang="en-US" sz="2200" b="0" i="0" dirty="0">
                <a:solidFill>
                  <a:srgbClr val="000000"/>
                </a:solidFill>
                <a:effectLst/>
                <a:latin typeface="Arial" panose="020B0604020202020204" pitchFamily="34" charset="0"/>
              </a:rPr>
              <a:t>2) Meet with a member of our team and record the course with an audience of 1 or 2. We’ll handle all the technology and recording details and you’ll have a live audience to ask questions, get feedback, and discuss the material as you’re teaching it.</a:t>
            </a:r>
            <a:br>
              <a:rPr lang="en-US" sz="2200" b="0" i="0" dirty="0">
                <a:solidFill>
                  <a:srgbClr val="000000"/>
                </a:solidFill>
                <a:effectLst/>
                <a:latin typeface="Arial" panose="020B0604020202020204" pitchFamily="34" charset="0"/>
              </a:rPr>
            </a:br>
            <a:endParaRPr lang="en-US" sz="6600" dirty="0">
              <a:latin typeface="Abadi" panose="020B0604020104020204" pitchFamily="34" charset="0"/>
            </a:endParaRPr>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1"/>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8" descr="Basic Block List showing 6 groups of boxes, each a different color, arranged from left to right and top to bottom by row with 2 boxes in each row."/>
          <p:cNvGraphicFramePr>
            <a:graphicFrameLocks/>
          </p:cNvGraphicFramePr>
          <p:nvPr/>
        </p:nvGraphicFramePr>
        <p:xfrm>
          <a:off x="376722" y="37751"/>
          <a:ext cx="1577132" cy="7466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itle 1">
            <a:extLst>
              <a:ext uri="{FF2B5EF4-FFF2-40B4-BE49-F238E27FC236}">
                <a16:creationId xmlns:a16="http://schemas.microsoft.com/office/drawing/2014/main" id="{00F5A2FA-5119-3EE4-BA9C-D3A6B5E496D6}"/>
              </a:ext>
            </a:extLst>
          </p:cNvPr>
          <p:cNvSpPr txBox="1">
            <a:spLocks/>
          </p:cNvSpPr>
          <p:nvPr/>
        </p:nvSpPr>
        <p:spPr>
          <a:xfrm>
            <a:off x="990599" y="-330332"/>
            <a:ext cx="10058402"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dirty="0"/>
              <a:t>Note on recordings</a:t>
            </a:r>
          </a:p>
        </p:txBody>
      </p:sp>
    </p:spTree>
    <p:extLst>
      <p:ext uri="{BB962C8B-B14F-4D97-AF65-F5344CB8AC3E}">
        <p14:creationId xmlns:p14="http://schemas.microsoft.com/office/powerpoint/2010/main" val="26350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70513" y="117446"/>
            <a:ext cx="10058402" cy="760602"/>
          </a:xfrm>
        </p:spPr>
        <p:txBody>
          <a:bodyPr/>
          <a:lstStyle/>
          <a:p>
            <a:pPr algn="ctr"/>
            <a:r>
              <a:rPr lang="en-US" dirty="0"/>
              <a:t>Disclaimers:</a:t>
            </a:r>
            <a:endParaRPr dirty="0"/>
          </a:p>
        </p:txBody>
      </p:sp>
      <p:sp>
        <p:nvSpPr>
          <p:cNvPr id="14" name="Content Placeholder 13"/>
          <p:cNvSpPr>
            <a:spLocks noGrp="1"/>
          </p:cNvSpPr>
          <p:nvPr>
            <p:ph idx="1"/>
          </p:nvPr>
        </p:nvSpPr>
        <p:spPr>
          <a:xfrm>
            <a:off x="285114" y="703481"/>
            <a:ext cx="11669275" cy="5645790"/>
          </a:xfrm>
        </p:spPr>
        <p:txBody>
          <a:bodyPr vert="horz" lIns="91440" tIns="45720" rIns="91440" bIns="45720" rtlCol="0" anchor="t">
            <a:normAutofit fontScale="70000" lnSpcReduction="20000"/>
          </a:bodyPr>
          <a:lstStyle/>
          <a:p>
            <a:pPr marL="0" indent="0">
              <a:lnSpc>
                <a:spcPct val="110000"/>
              </a:lnSpc>
              <a:buNone/>
            </a:pPr>
            <a:r>
              <a:rPr lang="en-US" dirty="0">
                <a:latin typeface="Trebuchet MS" panose="020B0603020202020204" pitchFamily="34" charset="0"/>
              </a:rPr>
              <a:t>Disclose all conflicts of interest you may have. Promotional material embedded into the course is </a:t>
            </a:r>
            <a:r>
              <a:rPr lang="en-US" b="1" dirty="0">
                <a:latin typeface="Trebuchet MS" panose="020B0603020202020204" pitchFamily="34" charset="0"/>
              </a:rPr>
              <a:t>not</a:t>
            </a:r>
            <a:r>
              <a:rPr lang="en-US" dirty="0">
                <a:latin typeface="Trebuchet MS" panose="020B0603020202020204" pitchFamily="34" charset="0"/>
              </a:rPr>
              <a:t> allowed and will mean the course cannot become accredited. If you would like to let people know where to get more resources related to your own material, it needs to be relevant. Unrelated material self promotion can be presented at the end after all material is covered but the time spent </a:t>
            </a:r>
            <a:r>
              <a:rPr lang="en-US" b="1" dirty="0">
                <a:latin typeface="Trebuchet MS" panose="020B0603020202020204" pitchFamily="34" charset="0"/>
              </a:rPr>
              <a:t>cannot</a:t>
            </a:r>
            <a:r>
              <a:rPr lang="en-US" dirty="0">
                <a:latin typeface="Trebuchet MS" panose="020B0603020202020204" pitchFamily="34" charset="0"/>
              </a:rPr>
              <a:t> count toward the credit hours for the course and </a:t>
            </a:r>
            <a:r>
              <a:rPr lang="en-US" b="1" dirty="0">
                <a:latin typeface="Trebuchet MS" panose="020B0603020202020204" pitchFamily="34" charset="0"/>
              </a:rPr>
              <a:t>cannot</a:t>
            </a:r>
            <a:r>
              <a:rPr lang="en-US" dirty="0">
                <a:latin typeface="Trebuchet MS" panose="020B0603020202020204" pitchFamily="34" charset="0"/>
              </a:rPr>
              <a:t> take up more than 5 minutes.</a:t>
            </a:r>
            <a:br>
              <a:rPr lang="en-US" dirty="0">
                <a:latin typeface="Trebuchet MS" panose="020B0603020202020204" pitchFamily="34" charset="0"/>
              </a:rPr>
            </a:br>
            <a:br>
              <a:rPr lang="en-US" dirty="0">
                <a:latin typeface="Trebuchet MS" panose="020B0603020202020204" pitchFamily="34" charset="0"/>
              </a:rPr>
            </a:br>
            <a:r>
              <a:rPr lang="en-US" dirty="0">
                <a:latin typeface="Trebuchet MS" panose="020B0603020202020204" pitchFamily="34" charset="0"/>
              </a:rPr>
              <a:t>This </a:t>
            </a:r>
            <a:r>
              <a:rPr lang="en-US" b="1" u="sng" dirty="0">
                <a:latin typeface="Trebuchet MS" panose="020B0603020202020204" pitchFamily="34" charset="0"/>
              </a:rPr>
              <a:t>must</a:t>
            </a:r>
            <a:r>
              <a:rPr lang="en-US" dirty="0">
                <a:latin typeface="Trebuchet MS" panose="020B0603020202020204" pitchFamily="34" charset="0"/>
              </a:rPr>
              <a:t> include the following at a minimum:</a:t>
            </a:r>
          </a:p>
          <a:p>
            <a:pPr marL="347345" indent="-347345">
              <a:lnSpc>
                <a:spcPct val="110000"/>
              </a:lnSpc>
            </a:pPr>
            <a:endParaRPr lang="en-US" dirty="0">
              <a:latin typeface="Trebuchet MS" panose="020B0603020202020204" pitchFamily="34" charset="0"/>
            </a:endParaRPr>
          </a:p>
          <a:p>
            <a:pPr marL="347345" indent="-347345">
              <a:lnSpc>
                <a:spcPct val="110000"/>
              </a:lnSpc>
            </a:pPr>
            <a:r>
              <a:rPr lang="en-US" sz="2000" dirty="0">
                <a:latin typeface="Trebuchet MS" panose="020B0603020202020204" pitchFamily="34" charset="0"/>
              </a:rPr>
              <a:t>We will be talking about serious matters which may include death, murder, suicide, rape, war, child abuse, terrorism, drug use, domestic violence, injustices, and others.</a:t>
            </a:r>
            <a:endParaRPr lang="en-US" sz="2000" dirty="0"/>
          </a:p>
          <a:p>
            <a:pPr marL="347345" indent="-347345">
              <a:lnSpc>
                <a:spcPct val="110000"/>
              </a:lnSpc>
            </a:pPr>
            <a:r>
              <a:rPr lang="en-US" sz="2000" dirty="0">
                <a:latin typeface="Trebuchet MS" panose="020B0603020202020204" pitchFamily="34" charset="0"/>
              </a:rPr>
              <a:t>Replication, duplication, or recording of the material in any way without written permission is prohibited.</a:t>
            </a:r>
          </a:p>
          <a:p>
            <a:pPr marL="347345" indent="-347345">
              <a:lnSpc>
                <a:spcPct val="110000"/>
              </a:lnSpc>
            </a:pPr>
            <a:r>
              <a:rPr lang="en-US" sz="2000" dirty="0">
                <a:latin typeface="Trebuchet MS"/>
              </a:rPr>
              <a:t>This presentation is intended for educational purposes not for general public practice or news outlets.</a:t>
            </a:r>
          </a:p>
          <a:p>
            <a:pPr marL="347345" indent="-347345">
              <a:lnSpc>
                <a:spcPct val="110000"/>
              </a:lnSpc>
            </a:pPr>
            <a:r>
              <a:rPr lang="en-US" sz="2000" dirty="0">
                <a:latin typeface="Trebuchet MS"/>
              </a:rPr>
              <a:t>Any person(s) information shared is changed in order to maintain confidentiality and privacy laws and are for illustrative purposes and not meant to be taken out of context or as direct recommendations.</a:t>
            </a:r>
          </a:p>
          <a:p>
            <a:pPr marL="347345" indent="-347345">
              <a:lnSpc>
                <a:spcPct val="110000"/>
              </a:lnSpc>
            </a:pPr>
            <a:r>
              <a:rPr lang="en-US" sz="2000" dirty="0">
                <a:latin typeface="Trebuchet MS"/>
              </a:rPr>
              <a:t>You are responsible for your actions. This training will not make you an expert or specialist and always use professional supervision and consultation.</a:t>
            </a:r>
          </a:p>
          <a:p>
            <a:pPr marL="347345" indent="-347345">
              <a:lnSpc>
                <a:spcPct val="110000"/>
              </a:lnSpc>
            </a:pPr>
            <a:r>
              <a:rPr lang="en-US" sz="2000" dirty="0">
                <a:latin typeface="Trebuchet MS"/>
              </a:rPr>
              <a:t>I have no conflicts of interest to declare. </a:t>
            </a:r>
            <a:endParaRPr lang="en-US" sz="2000" dirty="0">
              <a:latin typeface="Trebuchet MS" panose="020B0603020202020204" pitchFamily="34" charset="0"/>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70513" y="117446"/>
            <a:ext cx="10058402" cy="760602"/>
          </a:xfrm>
        </p:spPr>
        <p:txBody>
          <a:bodyPr/>
          <a:lstStyle/>
          <a:p>
            <a:pPr algn="ctr"/>
            <a:r>
              <a:rPr lang="en-US" dirty="0"/>
              <a:t>Disclaimers:</a:t>
            </a:r>
            <a:endParaRPr dirty="0"/>
          </a:p>
        </p:txBody>
      </p:sp>
      <p:sp>
        <p:nvSpPr>
          <p:cNvPr id="14" name="Content Placeholder 13"/>
          <p:cNvSpPr>
            <a:spLocks noGrp="1"/>
          </p:cNvSpPr>
          <p:nvPr>
            <p:ph idx="1"/>
          </p:nvPr>
        </p:nvSpPr>
        <p:spPr>
          <a:xfrm>
            <a:off x="285114" y="703481"/>
            <a:ext cx="11669275" cy="5645790"/>
          </a:xfrm>
        </p:spPr>
        <p:txBody>
          <a:bodyPr vert="horz" lIns="91440" tIns="45720" rIns="91440" bIns="45720" rtlCol="0" anchor="t">
            <a:normAutofit fontScale="92500"/>
          </a:bodyPr>
          <a:lstStyle/>
          <a:p>
            <a:pPr marL="347345" indent="-347345">
              <a:lnSpc>
                <a:spcPct val="110000"/>
              </a:lnSpc>
            </a:pPr>
            <a:r>
              <a:rPr lang="en-US" dirty="0">
                <a:latin typeface="Trebuchet MS" panose="020B0603020202020204" pitchFamily="34" charset="0"/>
              </a:rPr>
              <a:t>We will be talking about serious matters which may include death, murder, suicide, rape, war, child abuse, terrorism, drug use, domestic violence, injustices, and others.</a:t>
            </a:r>
            <a:endParaRPr lang="en-US" dirty="0"/>
          </a:p>
          <a:p>
            <a:pPr marL="347345" indent="-347345">
              <a:lnSpc>
                <a:spcPct val="110000"/>
              </a:lnSpc>
            </a:pPr>
            <a:r>
              <a:rPr lang="en-US" dirty="0">
                <a:latin typeface="Trebuchet MS" panose="020B0603020202020204" pitchFamily="34" charset="0"/>
              </a:rPr>
              <a:t>Replication, duplication, or recording of the material in any way without written permission is prohibited.</a:t>
            </a:r>
          </a:p>
          <a:p>
            <a:pPr marL="347345" indent="-347345">
              <a:lnSpc>
                <a:spcPct val="110000"/>
              </a:lnSpc>
            </a:pPr>
            <a:r>
              <a:rPr lang="en-US" dirty="0">
                <a:latin typeface="Trebuchet MS"/>
              </a:rPr>
              <a:t>This presentation is intended for educational purposes not for general public practice or news outlets.</a:t>
            </a:r>
          </a:p>
          <a:p>
            <a:pPr marL="347345" indent="-347345">
              <a:lnSpc>
                <a:spcPct val="110000"/>
              </a:lnSpc>
            </a:pPr>
            <a:r>
              <a:rPr lang="en-US" dirty="0">
                <a:latin typeface="Trebuchet MS"/>
              </a:rPr>
              <a:t>Any person(s) information shared is changed in order to maintain confidentiality and privacy laws and are for illustrative purposes and not meant to be taken out of context or as direct recommendations.</a:t>
            </a:r>
          </a:p>
          <a:p>
            <a:pPr marL="347345" indent="-347345">
              <a:lnSpc>
                <a:spcPct val="110000"/>
              </a:lnSpc>
            </a:pPr>
            <a:r>
              <a:rPr lang="en-US" dirty="0">
                <a:latin typeface="Trebuchet MS"/>
              </a:rPr>
              <a:t>You are responsible for your actions. This training will not make you an expert or specialist and always use professional supervision and consultation.</a:t>
            </a:r>
          </a:p>
          <a:p>
            <a:pPr marL="347345" indent="-347345">
              <a:lnSpc>
                <a:spcPct val="110000"/>
              </a:lnSpc>
            </a:pPr>
            <a:r>
              <a:rPr lang="en-US" dirty="0">
                <a:latin typeface="Trebuchet MS"/>
              </a:rPr>
              <a:t>I have no conflicts of interest to declare. </a:t>
            </a:r>
            <a:endParaRPr lang="en-US" dirty="0">
              <a:latin typeface="Trebuchet MS" panose="020B0603020202020204" pitchFamily="34" charset="0"/>
            </a:endParaRPr>
          </a:p>
        </p:txBody>
      </p:sp>
    </p:spTree>
    <p:extLst>
      <p:ext uri="{BB962C8B-B14F-4D97-AF65-F5344CB8AC3E}">
        <p14:creationId xmlns:p14="http://schemas.microsoft.com/office/powerpoint/2010/main" val="2569949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23332" y="106261"/>
            <a:ext cx="10058402" cy="760602"/>
          </a:xfrm>
        </p:spPr>
        <p:txBody>
          <a:bodyPr/>
          <a:lstStyle/>
          <a:p>
            <a:pPr algn="ctr"/>
            <a:r>
              <a:rPr dirty="0"/>
              <a:t>Content </a:t>
            </a:r>
            <a:r>
              <a:rPr lang="en-US" dirty="0"/>
              <a:t>and Objectives</a:t>
            </a:r>
            <a:endParaRPr dirty="0"/>
          </a:p>
        </p:txBody>
      </p:sp>
      <p:sp>
        <p:nvSpPr>
          <p:cNvPr id="14" name="Content Placeholder 13"/>
          <p:cNvSpPr>
            <a:spLocks noGrp="1"/>
          </p:cNvSpPr>
          <p:nvPr>
            <p:ph idx="1"/>
          </p:nvPr>
        </p:nvSpPr>
        <p:spPr>
          <a:xfrm>
            <a:off x="177380" y="878048"/>
            <a:ext cx="11936323" cy="5645790"/>
          </a:xfrm>
        </p:spPr>
        <p:txBody>
          <a:bodyPr>
            <a:normAutofit/>
          </a:bodyPr>
          <a:lstStyle/>
          <a:p>
            <a:r>
              <a:rPr lang="en-US" dirty="0"/>
              <a:t>A minimum of 3 objectives and then at least 1 for every additional hour. These must be specific, relevant, and obtainable</a:t>
            </a:r>
          </a:p>
          <a:p>
            <a:endParaRPr lang="en-US" dirty="0"/>
          </a:p>
          <a:p>
            <a:endParaRPr lang="en-US" dirty="0"/>
          </a:p>
          <a:p>
            <a:r>
              <a:rPr lang="en-US" dirty="0"/>
              <a:t>Objective 1) Learner will be able to</a:t>
            </a:r>
          </a:p>
          <a:p>
            <a:r>
              <a:rPr lang="en-US" dirty="0"/>
              <a:t>Objective 2) Learner will be able to</a:t>
            </a:r>
          </a:p>
          <a:p>
            <a:pPr lvl="0"/>
            <a:r>
              <a:rPr lang="en-US" dirty="0"/>
              <a:t>Objective 3) Learner will be able to</a:t>
            </a:r>
          </a:p>
          <a:p>
            <a:endParaRPr lang="en-US" dirty="0"/>
          </a:p>
        </p:txBody>
      </p:sp>
    </p:spTree>
    <p:extLst>
      <p:ext uri="{BB962C8B-B14F-4D97-AF65-F5344CB8AC3E}">
        <p14:creationId xmlns:p14="http://schemas.microsoft.com/office/powerpoint/2010/main" val="178410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99501" y="117446"/>
            <a:ext cx="10058402" cy="760602"/>
          </a:xfrm>
        </p:spPr>
        <p:txBody>
          <a:bodyPr/>
          <a:lstStyle/>
          <a:p>
            <a:pPr algn="ctr"/>
            <a:r>
              <a:rPr dirty="0"/>
              <a:t>Content </a:t>
            </a:r>
            <a:r>
              <a:rPr lang="en-US" dirty="0"/>
              <a:t>and Objectives</a:t>
            </a:r>
            <a:endParaRPr dirty="0"/>
          </a:p>
        </p:txBody>
      </p:sp>
      <p:sp>
        <p:nvSpPr>
          <p:cNvPr id="14" name="Content Placeholder 13"/>
          <p:cNvSpPr>
            <a:spLocks noGrp="1"/>
          </p:cNvSpPr>
          <p:nvPr>
            <p:ph idx="1"/>
          </p:nvPr>
        </p:nvSpPr>
        <p:spPr>
          <a:xfrm>
            <a:off x="177380" y="878048"/>
            <a:ext cx="11936323" cy="5645790"/>
          </a:xfrm>
        </p:spPr>
        <p:txBody>
          <a:bodyPr>
            <a:normAutofit/>
          </a:bodyPr>
          <a:lstStyle/>
          <a:p>
            <a:r>
              <a:rPr lang="en-US" dirty="0"/>
              <a:t>Objective 1) Learner will be able to understand the basic core components of ACT</a:t>
            </a:r>
          </a:p>
          <a:p>
            <a:r>
              <a:rPr lang="en-US" dirty="0"/>
              <a:t>Objective 2) Learner will be able to understand at least 1 intervention which ACT uses to help clients</a:t>
            </a:r>
          </a:p>
          <a:p>
            <a:pPr lvl="0"/>
            <a:r>
              <a:rPr lang="en-US" dirty="0"/>
              <a:t>Objective 3) Learner will be able to discuss the ACT Model</a:t>
            </a:r>
          </a:p>
          <a:p>
            <a:pPr lvl="0"/>
            <a:r>
              <a:rPr lang="en-US" dirty="0"/>
              <a:t>Objective 4) Learner will be able to understand how ACT is different from CBT</a:t>
            </a:r>
          </a:p>
          <a:p>
            <a:pPr lvl="0"/>
            <a:r>
              <a:rPr lang="en-US" dirty="0"/>
              <a:t>Objective 5) Learner will be able to understand how homework with ACT is different from CBT</a:t>
            </a:r>
          </a:p>
          <a:p>
            <a:endParaRPr lang="en-US" dirty="0"/>
          </a:p>
        </p:txBody>
      </p:sp>
    </p:spTree>
    <p:extLst>
      <p:ext uri="{BB962C8B-B14F-4D97-AF65-F5344CB8AC3E}">
        <p14:creationId xmlns:p14="http://schemas.microsoft.com/office/powerpoint/2010/main" val="477269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1" y="2022231"/>
            <a:ext cx="8472881" cy="1828800"/>
          </a:xfrm>
        </p:spPr>
        <p:txBody>
          <a:bodyPr>
            <a:normAutofit/>
          </a:bodyPr>
          <a:lstStyle/>
          <a:p>
            <a:r>
              <a:rPr lang="en-US" sz="7200" dirty="0"/>
              <a:t>Introduction</a:t>
            </a:r>
          </a:p>
        </p:txBody>
      </p:sp>
      <p:sp>
        <p:nvSpPr>
          <p:cNvPr id="3" name="Text Placeholder 2"/>
          <p:cNvSpPr>
            <a:spLocks noGrp="1"/>
          </p:cNvSpPr>
          <p:nvPr>
            <p:ph type="body" idx="1"/>
          </p:nvPr>
        </p:nvSpPr>
        <p:spPr>
          <a:xfrm>
            <a:off x="4265610" y="3733799"/>
            <a:ext cx="7655146" cy="1232483"/>
          </a:xfrm>
        </p:spPr>
        <p:txBody>
          <a:bodyPr>
            <a:normAutofit fontScale="92500" lnSpcReduction="20000"/>
          </a:bodyPr>
          <a:lstStyle/>
          <a:p>
            <a:r>
              <a:rPr lang="en-US" dirty="0"/>
              <a:t>Question to let participants know that the course material is starting. </a:t>
            </a:r>
            <a:br>
              <a:rPr lang="en-US" dirty="0"/>
            </a:br>
            <a:r>
              <a:rPr lang="en-US" dirty="0"/>
              <a:t>(TIP: It should not take more than 5-8 minutes of introduction by the time you reach this slide)</a:t>
            </a:r>
          </a:p>
        </p:txBody>
      </p:sp>
      <p:graphicFrame>
        <p:nvGraphicFramePr>
          <p:cNvPr id="4" name="Content Placeholder 8" descr="Basic Block List showing 6 groups of boxes, each a different color, arranged from left to right and top to bottom by row with 2 boxes in each row."/>
          <p:cNvGraphicFramePr>
            <a:graphicFrameLocks/>
          </p:cNvGraphicFramePr>
          <p:nvPr>
            <p:extLst>
              <p:ext uri="{D42A27DB-BD31-4B8C-83A1-F6EECF244321}">
                <p14:modId xmlns:p14="http://schemas.microsoft.com/office/powerpoint/2010/main" val="2866020775"/>
              </p:ext>
            </p:extLst>
          </p:nvPr>
        </p:nvGraphicFramePr>
        <p:xfrm>
          <a:off x="376722" y="6061046"/>
          <a:ext cx="1577132" cy="74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2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4CA5BB3AFDB449905A1B8DFB3D7ABF" ma:contentTypeVersion="13" ma:contentTypeDescription="Create a new document." ma:contentTypeScope="" ma:versionID="74279f0145b2bd992a2d8948f400bac6">
  <xsd:schema xmlns:xsd="http://www.w3.org/2001/XMLSchema" xmlns:xs="http://www.w3.org/2001/XMLSchema" xmlns:p="http://schemas.microsoft.com/office/2006/metadata/properties" xmlns:ns3="42cf46bf-8320-4434-86fc-a021ecd70741" xmlns:ns4="d5c39b2a-f70e-4802-9f30-988aedb11a2a" targetNamespace="http://schemas.microsoft.com/office/2006/metadata/properties" ma:root="true" ma:fieldsID="d398b82db4232ead1c87f0495ed31d17" ns3:_="" ns4:_="">
    <xsd:import namespace="42cf46bf-8320-4434-86fc-a021ecd70741"/>
    <xsd:import namespace="d5c39b2a-f70e-4802-9f30-988aedb11a2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f46bf-8320-4434-86fc-a021ecd707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c39b2a-f70e-4802-9f30-988aedb11a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AA2657-F320-459E-9C03-3A82717E69E5}">
  <ds:schemaRefs>
    <ds:schemaRef ds:uri="http://schemas.microsoft.com/sharepoint/v3/contenttype/forms"/>
  </ds:schemaRefs>
</ds:datastoreItem>
</file>

<file path=customXml/itemProps2.xml><?xml version="1.0" encoding="utf-8"?>
<ds:datastoreItem xmlns:ds="http://schemas.openxmlformats.org/officeDocument/2006/customXml" ds:itemID="{04881F6C-B8B6-48AB-96DB-52B1F034E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f46bf-8320-4434-86fc-a021ecd70741"/>
    <ds:schemaRef ds:uri="d5c39b2a-f70e-4802-9f30-988aedb11a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69F27C-B4DF-4D0A-BC6C-95CACB6CFC5E}">
  <ds:schemaRefs>
    <ds:schemaRef ds:uri="http://www.w3.org/XML/1998/namespace"/>
    <ds:schemaRef ds:uri="http://purl.org/dc/elements/1.1/"/>
    <ds:schemaRef ds:uri="http://schemas.microsoft.com/office/2006/metadata/properties"/>
    <ds:schemaRef ds:uri="http://schemas.microsoft.com/office/infopath/2007/PartnerControls"/>
    <ds:schemaRef ds:uri="42cf46bf-8320-4434-86fc-a021ecd70741"/>
    <ds:schemaRef ds:uri="http://schemas.microsoft.com/office/2006/documentManagement/types"/>
    <ds:schemaRef ds:uri="http://purl.org/dc/terms/"/>
    <ds:schemaRef ds:uri="http://schemas.openxmlformats.org/package/2006/metadata/core-properties"/>
    <ds:schemaRef ds:uri="d5c39b2a-f70e-4802-9f30-988aedb11a2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1654</TotalTime>
  <Words>3567</Words>
  <Application>Microsoft Office PowerPoint</Application>
  <PresentationFormat>Widescreen</PresentationFormat>
  <Paragraphs>195</Paragraphs>
  <Slides>43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Abadi</vt:lpstr>
      <vt:lpstr>Aharoni</vt:lpstr>
      <vt:lpstr>Amazon Ember</vt:lpstr>
      <vt:lpstr>Arial</vt:lpstr>
      <vt:lpstr>Calibri</vt:lpstr>
      <vt:lpstr>Daytona</vt:lpstr>
      <vt:lpstr>ElsevierGulliver</vt:lpstr>
      <vt:lpstr>Roboto</vt:lpstr>
      <vt:lpstr>Segoe Print</vt:lpstr>
      <vt:lpstr>Trebuchet MS</vt:lpstr>
      <vt:lpstr>Nature Illustration 16x9</vt:lpstr>
      <vt:lpstr>Title</vt:lpstr>
      <vt:lpstr>Understanding ACT </vt:lpstr>
      <vt:lpstr>Context Lens: Presenter information</vt:lpstr>
      <vt:lpstr>Context Lens: Presenter information</vt:lpstr>
      <vt:lpstr>Disclaimers:</vt:lpstr>
      <vt:lpstr>Disclaimers:</vt:lpstr>
      <vt:lpstr>Content and Objectives</vt:lpstr>
      <vt:lpstr>Content and Objectives</vt:lpstr>
      <vt:lpstr>Introduction</vt:lpstr>
      <vt:lpstr>How ACT can help</vt:lpstr>
      <vt:lpstr>Areas of focus</vt:lpstr>
      <vt:lpstr>Areas of focus</vt:lpstr>
      <vt:lpstr> NAME from Areas of Focus Slide</vt:lpstr>
      <vt:lpstr> Understanding ACT</vt:lpstr>
      <vt:lpstr>Name for Areas of Focus Slide</vt:lpstr>
      <vt:lpstr>Act Intervention Concerns</vt:lpstr>
      <vt:lpstr>Subtitle: Video name or case study</vt:lpstr>
      <vt:lpstr>Example Stories</vt:lpstr>
      <vt:lpstr>Research</vt:lpstr>
      <vt:lpstr>Research</vt:lpstr>
      <vt:lpstr>Research</vt:lpstr>
      <vt:lpstr>Research</vt:lpstr>
      <vt:lpstr>Research</vt:lpstr>
      <vt:lpstr>Research</vt:lpstr>
      <vt:lpstr>Research</vt:lpstr>
      <vt:lpstr>Research</vt:lpstr>
      <vt:lpstr>Research</vt:lpstr>
      <vt:lpstr>Research</vt:lpstr>
      <vt:lpstr>Research</vt:lpstr>
      <vt:lpstr>Conclusion</vt:lpstr>
      <vt:lpstr>Conclusion: The Takeaway</vt:lpstr>
      <vt:lpstr>Conclusion: The Takeaway</vt:lpstr>
      <vt:lpstr>Thank you for joining me today  </vt:lpstr>
      <vt:lpstr>Thank you for joining me today  </vt:lpstr>
      <vt:lpstr>Further Resources</vt:lpstr>
      <vt:lpstr>Further Resources</vt:lpstr>
      <vt:lpstr>Conclusion: References</vt:lpstr>
      <vt:lpstr>Conclusion: References</vt:lpstr>
      <vt:lpstr>PowerPoint Presentation</vt:lpstr>
      <vt:lpstr>Questions?    Contact information if you would like participants to be able to reach you with further questions or follow ups</vt:lpstr>
      <vt:lpstr>Questions?    Contact: LeoDeBroeck@CounselorsChoiceAward.com</vt:lpstr>
      <vt:lpstr>    1) Course description (At least 2 paragraphs) 2) Course recording (without participant information) 3) Copies of any handouts 4) Copies of these Powerpoints/Slide Deck 5) Post-test and answer key (10 questions for the 1st hour and 5 questions for each additional hour) 6) Your license information: State license and NPI number 7) Your headshot/professional picture  That’s all there is to it!  </vt:lpstr>
      <vt:lpstr>    HOW DO I RECORD THE COURSES? If you’ve already taught and recorded the material live, you can just email us and we’ll send a dropbox for you to upload the files. If you’ve never taught before, there are many options. The most popular two are:  1) Record yourself through zoom, google meet, or free OBS Studio while giving the material. This doesn’t have to be all in one sitting either. We can stitch together the recordings so that you can do a little bit of recording between your canceled appointments or a little bit each day.  2) Meet with a member of our team and record the course with an audience of 1 or 2. We’ll handle all the technology and recording details and you’ll have a live audience to ask questions, get feedback, and discuss the material as you’re teaching it. </vt:lpstr>
    </vt:vector>
  </TitlesOfParts>
  <Company>Bellevue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stories and childrens therapy books</dc:title>
  <dc:creator>Leo Debroeck</dc:creator>
  <cp:lastModifiedBy>Leo Debroeck</cp:lastModifiedBy>
  <cp:revision>98</cp:revision>
  <dcterms:created xsi:type="dcterms:W3CDTF">2022-08-09T18:15:57Z</dcterms:created>
  <dcterms:modified xsi:type="dcterms:W3CDTF">2023-05-19T06:06:46Z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0x010100994CA5BB3AFDB449905A1B8DFB3D7ABF</vt:lpwstr>
  </property>
</Properties>
</file>